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data3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notesMasterIdLst>
    <p:notesMasterId r:id="rId40"/>
  </p:notesMasterIdLst>
  <p:handoutMasterIdLst>
    <p:handoutMasterId r:id="rId41"/>
  </p:handoutMasterIdLst>
  <p:sldIdLst>
    <p:sldId id="256" r:id="rId2"/>
    <p:sldId id="257" r:id="rId3"/>
    <p:sldId id="259" r:id="rId4"/>
    <p:sldId id="260" r:id="rId5"/>
    <p:sldId id="261" r:id="rId6"/>
    <p:sldId id="295" r:id="rId7"/>
    <p:sldId id="296" r:id="rId8"/>
    <p:sldId id="298" r:id="rId9"/>
    <p:sldId id="293" r:id="rId10"/>
    <p:sldId id="294" r:id="rId11"/>
    <p:sldId id="292" r:id="rId12"/>
    <p:sldId id="291" r:id="rId13"/>
    <p:sldId id="302" r:id="rId14"/>
    <p:sldId id="287" r:id="rId15"/>
    <p:sldId id="288" r:id="rId16"/>
    <p:sldId id="289" r:id="rId17"/>
    <p:sldId id="299" r:id="rId18"/>
    <p:sldId id="262" r:id="rId19"/>
    <p:sldId id="300" r:id="rId20"/>
    <p:sldId id="301" r:id="rId21"/>
    <p:sldId id="263" r:id="rId22"/>
    <p:sldId id="272" r:id="rId23"/>
    <p:sldId id="269" r:id="rId24"/>
    <p:sldId id="264" r:id="rId25"/>
    <p:sldId id="297" r:id="rId26"/>
    <p:sldId id="279" r:id="rId27"/>
    <p:sldId id="290" r:id="rId28"/>
    <p:sldId id="278" r:id="rId29"/>
    <p:sldId id="280" r:id="rId30"/>
    <p:sldId id="281" r:id="rId31"/>
    <p:sldId id="267" r:id="rId32"/>
    <p:sldId id="266" r:id="rId33"/>
    <p:sldId id="271" r:id="rId34"/>
    <p:sldId id="273" r:id="rId35"/>
    <p:sldId id="274" r:id="rId36"/>
    <p:sldId id="265" r:id="rId37"/>
    <p:sldId id="270" r:id="rId38"/>
    <p:sldId id="258" r:id="rId39"/>
  </p:sldIdLst>
  <p:sldSz cx="9144000" cy="6858000" type="screen4x3"/>
  <p:notesSz cx="6858000" cy="91440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FF99"/>
    <a:srgbClr val="CCFFCC"/>
    <a:srgbClr val="FFCC66"/>
    <a:srgbClr val="FFCCFF"/>
    <a:srgbClr val="FF6699"/>
    <a:srgbClr val="6C0000"/>
    <a:srgbClr val="00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09" autoAdjust="0"/>
    <p:restoredTop sz="94681" autoAdjust="0"/>
  </p:normalViewPr>
  <p:slideViewPr>
    <p:cSldViewPr>
      <p:cViewPr>
        <p:scale>
          <a:sx n="100" d="100"/>
          <a:sy n="100" d="100"/>
        </p:scale>
        <p:origin x="-288" y="7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3B1B196-7142-4FB4-B499-1300AE04B1A3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592BC5BA-2F93-4168-8DDD-8C4165079129}">
      <dgm:prSet phldrT="[Text]" custT="1"/>
      <dgm:spPr>
        <a:solidFill>
          <a:srgbClr val="FFFF66"/>
        </a:solidFill>
      </dgm:spPr>
      <dgm:t>
        <a:bodyPr/>
        <a:lstStyle/>
        <a:p>
          <a:r>
            <a:rPr lang="th-TH" sz="2800" b="1" dirty="0" smtClean="0">
              <a:solidFill>
                <a:srgbClr val="000000"/>
              </a:solidFill>
            </a:rPr>
            <a:t>กระบวน</a:t>
          </a:r>
        </a:p>
        <a:p>
          <a:r>
            <a:rPr lang="th-TH" sz="2800" b="1" dirty="0" smtClean="0">
              <a:solidFill>
                <a:srgbClr val="000000"/>
              </a:solidFill>
            </a:rPr>
            <a:t>การนิเทศ</a:t>
          </a:r>
          <a:endParaRPr lang="th-TH" sz="2800" b="1" dirty="0">
            <a:solidFill>
              <a:srgbClr val="000000"/>
            </a:solidFill>
          </a:endParaRPr>
        </a:p>
      </dgm:t>
    </dgm:pt>
    <dgm:pt modelId="{64C883B5-83DD-4ED2-BB44-2EC45B84DD59}" type="parTrans" cxnId="{55C33BAD-2FAC-4182-A15A-048DD866D22F}">
      <dgm:prSet/>
      <dgm:spPr/>
      <dgm:t>
        <a:bodyPr/>
        <a:lstStyle/>
        <a:p>
          <a:endParaRPr lang="th-TH"/>
        </a:p>
      </dgm:t>
    </dgm:pt>
    <dgm:pt modelId="{3C8DD566-0230-462B-AC0B-D26F9DA68268}" type="sibTrans" cxnId="{55C33BAD-2FAC-4182-A15A-048DD866D22F}">
      <dgm:prSet/>
      <dgm:spPr/>
      <dgm:t>
        <a:bodyPr/>
        <a:lstStyle/>
        <a:p>
          <a:endParaRPr lang="th-TH"/>
        </a:p>
      </dgm:t>
    </dgm:pt>
    <dgm:pt modelId="{F0076E52-E81B-4A55-84BE-1C578CF39FB8}">
      <dgm:prSet phldrT="[Text]" custT="1"/>
      <dgm:spPr>
        <a:solidFill>
          <a:srgbClr val="FFFF66"/>
        </a:solidFill>
      </dgm:spPr>
      <dgm:t>
        <a:bodyPr/>
        <a:lstStyle/>
        <a:p>
          <a:r>
            <a:rPr lang="th-TH" sz="2800" b="1" dirty="0" smtClean="0">
              <a:solidFill>
                <a:srgbClr val="000000"/>
              </a:solidFill>
            </a:rPr>
            <a:t>กำหนดความคาดหวัง</a:t>
          </a:r>
          <a:endParaRPr lang="th-TH" sz="2800" b="1" dirty="0">
            <a:solidFill>
              <a:srgbClr val="000000"/>
            </a:solidFill>
          </a:endParaRPr>
        </a:p>
      </dgm:t>
    </dgm:pt>
    <dgm:pt modelId="{D6D71D43-0AD8-43DC-B1D5-3B07CD000F2A}" type="parTrans" cxnId="{A933D65B-F853-4517-A727-E5B9C33AEA7E}">
      <dgm:prSet/>
      <dgm:spPr/>
      <dgm:t>
        <a:bodyPr/>
        <a:lstStyle/>
        <a:p>
          <a:endParaRPr lang="th-TH"/>
        </a:p>
      </dgm:t>
    </dgm:pt>
    <dgm:pt modelId="{3F15FE35-DB07-4464-855E-8E1FA1B8CAB4}" type="sibTrans" cxnId="{A933D65B-F853-4517-A727-E5B9C33AEA7E}">
      <dgm:prSet/>
      <dgm:spPr/>
      <dgm:t>
        <a:bodyPr/>
        <a:lstStyle/>
        <a:p>
          <a:endParaRPr lang="th-TH"/>
        </a:p>
      </dgm:t>
    </dgm:pt>
    <dgm:pt modelId="{566F1D6A-F03C-4132-BFD8-BE70948D3C19}">
      <dgm:prSet phldrT="[Text]" custT="1"/>
      <dgm:spPr>
        <a:solidFill>
          <a:srgbClr val="FFFF66"/>
        </a:solidFill>
      </dgm:spPr>
      <dgm:t>
        <a:bodyPr/>
        <a:lstStyle/>
        <a:p>
          <a:r>
            <a:rPr lang="th-TH" sz="2400" b="1" dirty="0" smtClean="0">
              <a:solidFill>
                <a:srgbClr val="000000"/>
              </a:solidFill>
            </a:rPr>
            <a:t>กำกับติดตาม/ประเมินผลการปฏิบัติงาน</a:t>
          </a:r>
          <a:endParaRPr lang="th-TH" sz="2400" b="1" dirty="0">
            <a:solidFill>
              <a:srgbClr val="000000"/>
            </a:solidFill>
          </a:endParaRPr>
        </a:p>
      </dgm:t>
    </dgm:pt>
    <dgm:pt modelId="{FAFB095D-C025-44A9-9110-EF6A6606B1D6}" type="parTrans" cxnId="{A09A8B45-3347-4ADF-B199-3DD5EBDA75F2}">
      <dgm:prSet/>
      <dgm:spPr/>
      <dgm:t>
        <a:bodyPr/>
        <a:lstStyle/>
        <a:p>
          <a:endParaRPr lang="th-TH"/>
        </a:p>
      </dgm:t>
    </dgm:pt>
    <dgm:pt modelId="{3B8B4A6A-753C-4D23-913D-960D73B2405B}" type="sibTrans" cxnId="{A09A8B45-3347-4ADF-B199-3DD5EBDA75F2}">
      <dgm:prSet/>
      <dgm:spPr/>
      <dgm:t>
        <a:bodyPr/>
        <a:lstStyle/>
        <a:p>
          <a:endParaRPr lang="th-TH"/>
        </a:p>
      </dgm:t>
    </dgm:pt>
    <dgm:pt modelId="{CC54EA52-AD56-41AE-9026-E065A3FEC6C5}">
      <dgm:prSet phldrT="[Text]" custT="1"/>
      <dgm:spPr>
        <a:solidFill>
          <a:srgbClr val="FFFF66"/>
        </a:solidFill>
      </dgm:spPr>
      <dgm:t>
        <a:bodyPr/>
        <a:lstStyle/>
        <a:p>
          <a:r>
            <a:rPr lang="th-TH" sz="2800" b="1" dirty="0" smtClean="0">
              <a:solidFill>
                <a:srgbClr val="000000"/>
              </a:solidFill>
            </a:rPr>
            <a:t>ระบุปัญหา /โอกาส</a:t>
          </a:r>
          <a:endParaRPr lang="th-TH" sz="2800" b="1" dirty="0">
            <a:solidFill>
              <a:srgbClr val="000000"/>
            </a:solidFill>
          </a:endParaRPr>
        </a:p>
      </dgm:t>
    </dgm:pt>
    <dgm:pt modelId="{A4954B73-08AB-46F7-A93B-24B62BDF0CC0}" type="parTrans" cxnId="{63C5000B-BB39-4BB7-8B06-29D1FD573279}">
      <dgm:prSet/>
      <dgm:spPr/>
      <dgm:t>
        <a:bodyPr/>
        <a:lstStyle/>
        <a:p>
          <a:endParaRPr lang="th-TH"/>
        </a:p>
      </dgm:t>
    </dgm:pt>
    <dgm:pt modelId="{06EC70A6-EA57-40F8-A661-190AF94E0E4B}" type="sibTrans" cxnId="{63C5000B-BB39-4BB7-8B06-29D1FD573279}">
      <dgm:prSet/>
      <dgm:spPr/>
      <dgm:t>
        <a:bodyPr/>
        <a:lstStyle/>
        <a:p>
          <a:endParaRPr lang="th-TH"/>
        </a:p>
      </dgm:t>
    </dgm:pt>
    <dgm:pt modelId="{673D883C-1085-4F1D-BFA2-64DD039DD546}">
      <dgm:prSet phldrT="[Text]" custT="1"/>
      <dgm:spPr>
        <a:solidFill>
          <a:srgbClr val="FFFF66"/>
        </a:solidFill>
      </dgm:spPr>
      <dgm:t>
        <a:bodyPr/>
        <a:lstStyle/>
        <a:p>
          <a:r>
            <a:rPr lang="th-TH" sz="2400" b="1" dirty="0" smtClean="0">
              <a:solidFill>
                <a:srgbClr val="000000"/>
              </a:solidFill>
            </a:rPr>
            <a:t>ปฏิบัติการ</a:t>
          </a:r>
          <a:endParaRPr lang="th-TH" sz="2400" b="1" dirty="0">
            <a:solidFill>
              <a:srgbClr val="000000"/>
            </a:solidFill>
          </a:endParaRPr>
        </a:p>
      </dgm:t>
    </dgm:pt>
    <dgm:pt modelId="{0BF66741-1D15-4F20-9311-E579BD6B1570}" type="parTrans" cxnId="{B112CE9B-FAC8-4956-9248-349764D4D23E}">
      <dgm:prSet/>
      <dgm:spPr/>
      <dgm:t>
        <a:bodyPr/>
        <a:lstStyle/>
        <a:p>
          <a:endParaRPr lang="th-TH"/>
        </a:p>
      </dgm:t>
    </dgm:pt>
    <dgm:pt modelId="{25111255-85CC-4024-B45A-F92164136AA6}" type="sibTrans" cxnId="{B112CE9B-FAC8-4956-9248-349764D4D23E}">
      <dgm:prSet/>
      <dgm:spPr/>
      <dgm:t>
        <a:bodyPr/>
        <a:lstStyle/>
        <a:p>
          <a:endParaRPr lang="th-TH"/>
        </a:p>
      </dgm:t>
    </dgm:pt>
    <dgm:pt modelId="{FA760CD2-858D-4EEE-A931-41D6CAD8165D}" type="pres">
      <dgm:prSet presAssocID="{53B1B196-7142-4FB4-B499-1300AE04B1A3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8853D967-F51E-4FA5-A247-060BA3EE37B7}" type="pres">
      <dgm:prSet presAssocID="{592BC5BA-2F93-4168-8DDD-8C4165079129}" presName="centerShape" presStyleLbl="node0" presStyleIdx="0" presStyleCnt="1" custScaleX="110604"/>
      <dgm:spPr/>
      <dgm:t>
        <a:bodyPr/>
        <a:lstStyle/>
        <a:p>
          <a:endParaRPr lang="th-TH"/>
        </a:p>
      </dgm:t>
    </dgm:pt>
    <dgm:pt modelId="{34A19397-71F1-41A8-B3D0-772CBB9F1167}" type="pres">
      <dgm:prSet presAssocID="{F0076E52-E81B-4A55-84BE-1C578CF39FB8}" presName="node" presStyleLbl="node1" presStyleIdx="0" presStyleCnt="4" custScaleX="158006" custRadScaleRad="95882" custRadScaleInc="-3021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C943B522-CCBD-448B-BB36-3EA4725863D1}" type="pres">
      <dgm:prSet presAssocID="{F0076E52-E81B-4A55-84BE-1C578CF39FB8}" presName="dummy" presStyleCnt="0"/>
      <dgm:spPr/>
    </dgm:pt>
    <dgm:pt modelId="{8195BBD0-3512-432E-ACD8-B2C9547A61C4}" type="pres">
      <dgm:prSet presAssocID="{3F15FE35-DB07-4464-855E-8E1FA1B8CAB4}" presName="sibTrans" presStyleLbl="sibTrans2D1" presStyleIdx="0" presStyleCnt="4"/>
      <dgm:spPr/>
      <dgm:t>
        <a:bodyPr/>
        <a:lstStyle/>
        <a:p>
          <a:endParaRPr lang="th-TH"/>
        </a:p>
      </dgm:t>
    </dgm:pt>
    <dgm:pt modelId="{CF7D239B-16BB-453E-B91B-D74A31DAD5B1}" type="pres">
      <dgm:prSet presAssocID="{566F1D6A-F03C-4132-BFD8-BE70948D3C19}" presName="node" presStyleLbl="node1" presStyleIdx="1" presStyleCnt="4" custScaleX="148887" custScaleY="113843" custRadScaleRad="107159" custRadScaleInc="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D0C01ED7-DA34-45EA-BFB1-E563F942F711}" type="pres">
      <dgm:prSet presAssocID="{566F1D6A-F03C-4132-BFD8-BE70948D3C19}" presName="dummy" presStyleCnt="0"/>
      <dgm:spPr/>
    </dgm:pt>
    <dgm:pt modelId="{5B03F118-636F-4BFD-8005-E52D75CEEBEA}" type="pres">
      <dgm:prSet presAssocID="{3B8B4A6A-753C-4D23-913D-960D73B2405B}" presName="sibTrans" presStyleLbl="sibTrans2D1" presStyleIdx="1" presStyleCnt="4"/>
      <dgm:spPr/>
      <dgm:t>
        <a:bodyPr/>
        <a:lstStyle/>
        <a:p>
          <a:endParaRPr lang="th-TH"/>
        </a:p>
      </dgm:t>
    </dgm:pt>
    <dgm:pt modelId="{BF134116-67BA-4917-A717-3A6C77F27A1F}" type="pres">
      <dgm:prSet presAssocID="{CC54EA52-AD56-41AE-9026-E065A3FEC6C5}" presName="node" presStyleLbl="node1" presStyleIdx="2" presStyleCnt="4" custScaleX="153642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742FD807-6D39-420A-9C83-D9A7E02BB7C9}" type="pres">
      <dgm:prSet presAssocID="{CC54EA52-AD56-41AE-9026-E065A3FEC6C5}" presName="dummy" presStyleCnt="0"/>
      <dgm:spPr/>
    </dgm:pt>
    <dgm:pt modelId="{44B6C311-36E5-4217-AB14-C2572BBCD26A}" type="pres">
      <dgm:prSet presAssocID="{06EC70A6-EA57-40F8-A661-190AF94E0E4B}" presName="sibTrans" presStyleLbl="sibTrans2D1" presStyleIdx="2" presStyleCnt="4"/>
      <dgm:spPr/>
      <dgm:t>
        <a:bodyPr/>
        <a:lstStyle/>
        <a:p>
          <a:endParaRPr lang="th-TH"/>
        </a:p>
      </dgm:t>
    </dgm:pt>
    <dgm:pt modelId="{D4F4AD1A-1047-46EB-83E0-238898147219}" type="pres">
      <dgm:prSet presAssocID="{673D883C-1085-4F1D-BFA2-64DD039DD546}" presName="node" presStyleLbl="node1" presStyleIdx="3" presStyleCnt="4" custScaleX="144302" custScaleY="122261" custRadScaleRad="109544" custRadScaleInc="156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151F77F-EAEC-4A8A-83AA-EC7F352964FB}" type="pres">
      <dgm:prSet presAssocID="{673D883C-1085-4F1D-BFA2-64DD039DD546}" presName="dummy" presStyleCnt="0"/>
      <dgm:spPr/>
    </dgm:pt>
    <dgm:pt modelId="{B43CAEC4-238A-40CF-8E71-3B58DE8C1AC3}" type="pres">
      <dgm:prSet presAssocID="{25111255-85CC-4024-B45A-F92164136AA6}" presName="sibTrans" presStyleLbl="sibTrans2D1" presStyleIdx="3" presStyleCnt="4"/>
      <dgm:spPr/>
      <dgm:t>
        <a:bodyPr/>
        <a:lstStyle/>
        <a:p>
          <a:endParaRPr lang="th-TH"/>
        </a:p>
      </dgm:t>
    </dgm:pt>
  </dgm:ptLst>
  <dgm:cxnLst>
    <dgm:cxn modelId="{34530391-3091-4AF8-9AAC-7B61A04F87E6}" type="presOf" srcId="{3B8B4A6A-753C-4D23-913D-960D73B2405B}" destId="{5B03F118-636F-4BFD-8005-E52D75CEEBEA}" srcOrd="0" destOrd="0" presId="urn:microsoft.com/office/officeart/2005/8/layout/radial6"/>
    <dgm:cxn modelId="{B112CE9B-FAC8-4956-9248-349764D4D23E}" srcId="{592BC5BA-2F93-4168-8DDD-8C4165079129}" destId="{673D883C-1085-4F1D-BFA2-64DD039DD546}" srcOrd="3" destOrd="0" parTransId="{0BF66741-1D15-4F20-9311-E579BD6B1570}" sibTransId="{25111255-85CC-4024-B45A-F92164136AA6}"/>
    <dgm:cxn modelId="{535E9837-197C-4A16-989D-2CE2B460AE6B}" type="presOf" srcId="{F0076E52-E81B-4A55-84BE-1C578CF39FB8}" destId="{34A19397-71F1-41A8-B3D0-772CBB9F1167}" srcOrd="0" destOrd="0" presId="urn:microsoft.com/office/officeart/2005/8/layout/radial6"/>
    <dgm:cxn modelId="{C19225EA-095E-4CC7-8C28-B91EC5590FDE}" type="presOf" srcId="{25111255-85CC-4024-B45A-F92164136AA6}" destId="{B43CAEC4-238A-40CF-8E71-3B58DE8C1AC3}" srcOrd="0" destOrd="0" presId="urn:microsoft.com/office/officeart/2005/8/layout/radial6"/>
    <dgm:cxn modelId="{4C56ACF3-3B23-4C1E-B48B-5C282A4663A1}" type="presOf" srcId="{06EC70A6-EA57-40F8-A661-190AF94E0E4B}" destId="{44B6C311-36E5-4217-AB14-C2572BBCD26A}" srcOrd="0" destOrd="0" presId="urn:microsoft.com/office/officeart/2005/8/layout/radial6"/>
    <dgm:cxn modelId="{55C33BAD-2FAC-4182-A15A-048DD866D22F}" srcId="{53B1B196-7142-4FB4-B499-1300AE04B1A3}" destId="{592BC5BA-2F93-4168-8DDD-8C4165079129}" srcOrd="0" destOrd="0" parTransId="{64C883B5-83DD-4ED2-BB44-2EC45B84DD59}" sibTransId="{3C8DD566-0230-462B-AC0B-D26F9DA68268}"/>
    <dgm:cxn modelId="{63C5000B-BB39-4BB7-8B06-29D1FD573279}" srcId="{592BC5BA-2F93-4168-8DDD-8C4165079129}" destId="{CC54EA52-AD56-41AE-9026-E065A3FEC6C5}" srcOrd="2" destOrd="0" parTransId="{A4954B73-08AB-46F7-A93B-24B62BDF0CC0}" sibTransId="{06EC70A6-EA57-40F8-A661-190AF94E0E4B}"/>
    <dgm:cxn modelId="{643871DA-DD0A-4671-9431-AB8790050230}" type="presOf" srcId="{53B1B196-7142-4FB4-B499-1300AE04B1A3}" destId="{FA760CD2-858D-4EEE-A931-41D6CAD8165D}" srcOrd="0" destOrd="0" presId="urn:microsoft.com/office/officeart/2005/8/layout/radial6"/>
    <dgm:cxn modelId="{A09A8B45-3347-4ADF-B199-3DD5EBDA75F2}" srcId="{592BC5BA-2F93-4168-8DDD-8C4165079129}" destId="{566F1D6A-F03C-4132-BFD8-BE70948D3C19}" srcOrd="1" destOrd="0" parTransId="{FAFB095D-C025-44A9-9110-EF6A6606B1D6}" sibTransId="{3B8B4A6A-753C-4D23-913D-960D73B2405B}"/>
    <dgm:cxn modelId="{1074EFAB-4B60-48EC-8F05-FC14F208C50C}" type="presOf" srcId="{673D883C-1085-4F1D-BFA2-64DD039DD546}" destId="{D4F4AD1A-1047-46EB-83E0-238898147219}" srcOrd="0" destOrd="0" presId="urn:microsoft.com/office/officeart/2005/8/layout/radial6"/>
    <dgm:cxn modelId="{043B73D5-469C-448A-91B0-04E0E8296D76}" type="presOf" srcId="{3F15FE35-DB07-4464-855E-8E1FA1B8CAB4}" destId="{8195BBD0-3512-432E-ACD8-B2C9547A61C4}" srcOrd="0" destOrd="0" presId="urn:microsoft.com/office/officeart/2005/8/layout/radial6"/>
    <dgm:cxn modelId="{E1457319-E135-4687-8119-B4989C2A14AC}" type="presOf" srcId="{566F1D6A-F03C-4132-BFD8-BE70948D3C19}" destId="{CF7D239B-16BB-453E-B91B-D74A31DAD5B1}" srcOrd="0" destOrd="0" presId="urn:microsoft.com/office/officeart/2005/8/layout/radial6"/>
    <dgm:cxn modelId="{671E7880-57AA-4FAA-8AFC-1E68DD5D722D}" type="presOf" srcId="{592BC5BA-2F93-4168-8DDD-8C4165079129}" destId="{8853D967-F51E-4FA5-A247-060BA3EE37B7}" srcOrd="0" destOrd="0" presId="urn:microsoft.com/office/officeart/2005/8/layout/radial6"/>
    <dgm:cxn modelId="{A933D65B-F853-4517-A727-E5B9C33AEA7E}" srcId="{592BC5BA-2F93-4168-8DDD-8C4165079129}" destId="{F0076E52-E81B-4A55-84BE-1C578CF39FB8}" srcOrd="0" destOrd="0" parTransId="{D6D71D43-0AD8-43DC-B1D5-3B07CD000F2A}" sibTransId="{3F15FE35-DB07-4464-855E-8E1FA1B8CAB4}"/>
    <dgm:cxn modelId="{C5F78152-B210-4507-B612-C19F10CAEC87}" type="presOf" srcId="{CC54EA52-AD56-41AE-9026-E065A3FEC6C5}" destId="{BF134116-67BA-4917-A717-3A6C77F27A1F}" srcOrd="0" destOrd="0" presId="urn:microsoft.com/office/officeart/2005/8/layout/radial6"/>
    <dgm:cxn modelId="{95B5B839-0D14-42DA-AFEC-C2657FDAAD25}" type="presParOf" srcId="{FA760CD2-858D-4EEE-A931-41D6CAD8165D}" destId="{8853D967-F51E-4FA5-A247-060BA3EE37B7}" srcOrd="0" destOrd="0" presId="urn:microsoft.com/office/officeart/2005/8/layout/radial6"/>
    <dgm:cxn modelId="{EAEFEB9A-5C43-4080-A803-5A13630DB35C}" type="presParOf" srcId="{FA760CD2-858D-4EEE-A931-41D6CAD8165D}" destId="{34A19397-71F1-41A8-B3D0-772CBB9F1167}" srcOrd="1" destOrd="0" presId="urn:microsoft.com/office/officeart/2005/8/layout/radial6"/>
    <dgm:cxn modelId="{8A64AE9B-DE92-44CE-9437-34AC35AD3E29}" type="presParOf" srcId="{FA760CD2-858D-4EEE-A931-41D6CAD8165D}" destId="{C943B522-CCBD-448B-BB36-3EA4725863D1}" srcOrd="2" destOrd="0" presId="urn:microsoft.com/office/officeart/2005/8/layout/radial6"/>
    <dgm:cxn modelId="{53AC8E46-B0E6-43ED-8C41-58A73ADAE9B1}" type="presParOf" srcId="{FA760CD2-858D-4EEE-A931-41D6CAD8165D}" destId="{8195BBD0-3512-432E-ACD8-B2C9547A61C4}" srcOrd="3" destOrd="0" presId="urn:microsoft.com/office/officeart/2005/8/layout/radial6"/>
    <dgm:cxn modelId="{142C4117-AA95-4D06-AF59-F55E309249FD}" type="presParOf" srcId="{FA760CD2-858D-4EEE-A931-41D6CAD8165D}" destId="{CF7D239B-16BB-453E-B91B-D74A31DAD5B1}" srcOrd="4" destOrd="0" presId="urn:microsoft.com/office/officeart/2005/8/layout/radial6"/>
    <dgm:cxn modelId="{254D5618-9B4A-4F71-971F-F71976470DAD}" type="presParOf" srcId="{FA760CD2-858D-4EEE-A931-41D6CAD8165D}" destId="{D0C01ED7-DA34-45EA-BFB1-E563F942F711}" srcOrd="5" destOrd="0" presId="urn:microsoft.com/office/officeart/2005/8/layout/radial6"/>
    <dgm:cxn modelId="{3437D0F3-8C6D-4F65-A4F4-3A66C8E24C9E}" type="presParOf" srcId="{FA760CD2-858D-4EEE-A931-41D6CAD8165D}" destId="{5B03F118-636F-4BFD-8005-E52D75CEEBEA}" srcOrd="6" destOrd="0" presId="urn:microsoft.com/office/officeart/2005/8/layout/radial6"/>
    <dgm:cxn modelId="{DA37D52A-8917-4DFB-A9A0-3AB0B26ADA03}" type="presParOf" srcId="{FA760CD2-858D-4EEE-A931-41D6CAD8165D}" destId="{BF134116-67BA-4917-A717-3A6C77F27A1F}" srcOrd="7" destOrd="0" presId="urn:microsoft.com/office/officeart/2005/8/layout/radial6"/>
    <dgm:cxn modelId="{0C75C332-30E4-4B48-B26B-FCFFA1AECB51}" type="presParOf" srcId="{FA760CD2-858D-4EEE-A931-41D6CAD8165D}" destId="{742FD807-6D39-420A-9C83-D9A7E02BB7C9}" srcOrd="8" destOrd="0" presId="urn:microsoft.com/office/officeart/2005/8/layout/radial6"/>
    <dgm:cxn modelId="{05DC1163-D7FE-49CF-ACFE-E1F9C9493E12}" type="presParOf" srcId="{FA760CD2-858D-4EEE-A931-41D6CAD8165D}" destId="{44B6C311-36E5-4217-AB14-C2572BBCD26A}" srcOrd="9" destOrd="0" presId="urn:microsoft.com/office/officeart/2005/8/layout/radial6"/>
    <dgm:cxn modelId="{048359E1-AFFC-48B5-87AA-C2E6E00CC2F8}" type="presParOf" srcId="{FA760CD2-858D-4EEE-A931-41D6CAD8165D}" destId="{D4F4AD1A-1047-46EB-83E0-238898147219}" srcOrd="10" destOrd="0" presId="urn:microsoft.com/office/officeart/2005/8/layout/radial6"/>
    <dgm:cxn modelId="{810B956F-E171-421A-87A3-B14DF1469E26}" type="presParOf" srcId="{FA760CD2-858D-4EEE-A931-41D6CAD8165D}" destId="{6151F77F-EAEC-4A8A-83AA-EC7F352964FB}" srcOrd="11" destOrd="0" presId="urn:microsoft.com/office/officeart/2005/8/layout/radial6"/>
    <dgm:cxn modelId="{27869890-5B6C-41BF-89E7-358B0EC21710}" type="presParOf" srcId="{FA760CD2-858D-4EEE-A931-41D6CAD8165D}" destId="{B43CAEC4-238A-40CF-8E71-3B58DE8C1AC3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5DB2D8C-A97B-4F5B-A3E3-657DDE14BD90}" type="doc">
      <dgm:prSet loTypeId="urn:microsoft.com/office/officeart/2005/8/layout/target1" loCatId="relationship" qsTypeId="urn:microsoft.com/office/officeart/2005/8/quickstyle/simple1" qsCatId="simple" csTypeId="urn:microsoft.com/office/officeart/2005/8/colors/accent1_2" csCatId="accent1" phldr="1"/>
      <dgm:spPr/>
    </dgm:pt>
    <dgm:pt modelId="{9706DD0A-DA98-49FB-9051-DDB7E59FAC1E}">
      <dgm:prSet phldrT="[Text]" custT="1"/>
      <dgm:spPr/>
      <dgm:t>
        <a:bodyPr/>
        <a:lstStyle/>
        <a:p>
          <a:r>
            <a:rPr lang="th-TH" sz="2000" b="1" dirty="0" smtClean="0"/>
            <a:t>                           จังหวัด / อำเภอ</a:t>
          </a:r>
          <a:endParaRPr lang="th-TH" sz="2000" b="1" dirty="0"/>
        </a:p>
      </dgm:t>
    </dgm:pt>
    <dgm:pt modelId="{9DFC8051-30A8-4C8B-8B13-19003E1F78B3}" type="parTrans" cxnId="{3B2FCD5A-5D35-4E7D-B2E7-CB55A00FC910}">
      <dgm:prSet/>
      <dgm:spPr/>
      <dgm:t>
        <a:bodyPr/>
        <a:lstStyle/>
        <a:p>
          <a:endParaRPr lang="th-TH"/>
        </a:p>
      </dgm:t>
    </dgm:pt>
    <dgm:pt modelId="{056E8F6F-9A96-4311-9D7F-FD9E9D0722BB}" type="sibTrans" cxnId="{3B2FCD5A-5D35-4E7D-B2E7-CB55A00FC910}">
      <dgm:prSet/>
      <dgm:spPr/>
      <dgm:t>
        <a:bodyPr/>
        <a:lstStyle/>
        <a:p>
          <a:endParaRPr lang="th-TH"/>
        </a:p>
      </dgm:t>
    </dgm:pt>
    <dgm:pt modelId="{11192694-FF57-4356-97D1-98F8CF3436C4}">
      <dgm:prSet phldrT="[Text]" custT="1"/>
      <dgm:spPr/>
      <dgm:t>
        <a:bodyPr/>
        <a:lstStyle/>
        <a:p>
          <a:r>
            <a:rPr lang="th-TH" sz="2000" b="1" dirty="0" smtClean="0"/>
            <a:t>สิ่งอำนวยความสะดวก</a:t>
          </a:r>
        </a:p>
        <a:p>
          <a:r>
            <a:rPr lang="th-TH" sz="2000" b="1" dirty="0" smtClean="0"/>
            <a:t>     </a:t>
          </a:r>
          <a:endParaRPr lang="th-TH" sz="2000" b="1" dirty="0"/>
        </a:p>
      </dgm:t>
    </dgm:pt>
    <dgm:pt modelId="{362477D9-98A7-42D8-AC83-18B4FDA0C5CC}" type="parTrans" cxnId="{160D005E-7CDE-42A6-A69D-450ACD3CA5E9}">
      <dgm:prSet/>
      <dgm:spPr/>
      <dgm:t>
        <a:bodyPr/>
        <a:lstStyle/>
        <a:p>
          <a:endParaRPr lang="th-TH"/>
        </a:p>
      </dgm:t>
    </dgm:pt>
    <dgm:pt modelId="{CF71C56D-B095-4EDC-80B8-F5B4AC371865}" type="sibTrans" cxnId="{160D005E-7CDE-42A6-A69D-450ACD3CA5E9}">
      <dgm:prSet/>
      <dgm:spPr/>
      <dgm:t>
        <a:bodyPr/>
        <a:lstStyle/>
        <a:p>
          <a:endParaRPr lang="th-TH"/>
        </a:p>
      </dgm:t>
    </dgm:pt>
    <dgm:pt modelId="{DB9F2CD1-07AA-4D64-9ECD-B2B22971C233}">
      <dgm:prSet phldrT="[Text]" custT="1"/>
      <dgm:spPr/>
      <dgm:t>
        <a:bodyPr/>
        <a:lstStyle/>
        <a:p>
          <a:r>
            <a:rPr lang="th-TH" sz="1800" b="1" dirty="0" smtClean="0"/>
            <a:t>ส่วนกลาง</a:t>
          </a:r>
          <a:endParaRPr lang="th-TH" sz="1800" b="1" dirty="0"/>
        </a:p>
      </dgm:t>
    </dgm:pt>
    <dgm:pt modelId="{AC93CE82-F18C-4C27-85D6-CAC214FDCCCF}" type="parTrans" cxnId="{A2B4EB1C-3F20-4B0B-A14E-0B2CA864B87D}">
      <dgm:prSet/>
      <dgm:spPr/>
      <dgm:t>
        <a:bodyPr/>
        <a:lstStyle/>
        <a:p>
          <a:endParaRPr lang="th-TH"/>
        </a:p>
      </dgm:t>
    </dgm:pt>
    <dgm:pt modelId="{6A608DB8-20F1-4DC3-9717-C5B1734D5FF2}" type="sibTrans" cxnId="{A2B4EB1C-3F20-4B0B-A14E-0B2CA864B87D}">
      <dgm:prSet/>
      <dgm:spPr/>
      <dgm:t>
        <a:bodyPr/>
        <a:lstStyle/>
        <a:p>
          <a:endParaRPr lang="th-TH"/>
        </a:p>
      </dgm:t>
    </dgm:pt>
    <dgm:pt modelId="{A7E56B8C-7F43-4430-9343-55C84085A6F4}" type="pres">
      <dgm:prSet presAssocID="{85DB2D8C-A97B-4F5B-A3E3-657DDE14BD90}" presName="composite" presStyleCnt="0">
        <dgm:presLayoutVars>
          <dgm:chMax val="5"/>
          <dgm:dir/>
          <dgm:resizeHandles val="exact"/>
        </dgm:presLayoutVars>
      </dgm:prSet>
      <dgm:spPr/>
    </dgm:pt>
    <dgm:pt modelId="{9FAFAFC9-994D-4902-9CD2-AB3856AFB63E}" type="pres">
      <dgm:prSet presAssocID="{9706DD0A-DA98-49FB-9051-DDB7E59FAC1E}" presName="circle1" presStyleLbl="lnNode1" presStyleIdx="0" presStyleCnt="3" custScaleX="239464" custScaleY="230686" custLinFactNeighborX="-11327" custLinFactNeighborY="-38584"/>
      <dgm:spPr>
        <a:solidFill>
          <a:schemeClr val="tx2"/>
        </a:solidFill>
      </dgm:spPr>
    </dgm:pt>
    <dgm:pt modelId="{272B47EF-45CB-4736-A62D-9D8ABD87F57A}" type="pres">
      <dgm:prSet presAssocID="{9706DD0A-DA98-49FB-9051-DDB7E59FAC1E}" presName="text1" presStyleLbl="revTx" presStyleIdx="0" presStyleCnt="3" custScaleX="157654" custScaleY="94940" custLinFactY="39835" custLinFactNeighborX="-394" custLinFactNeighborY="10000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9A91244-DB32-48C7-AF11-E1B221E3C5B2}" type="pres">
      <dgm:prSet presAssocID="{9706DD0A-DA98-49FB-9051-DDB7E59FAC1E}" presName="line1" presStyleLbl="callout" presStyleIdx="0" presStyleCnt="6" custFlipVert="0" custFlipHor="0" custSzY="45722" custScaleX="43241" custLinFactX="41834" custLinFactY="765222" custLinFactNeighborX="100000" custLinFactNeighborY="800000"/>
      <dgm:spPr/>
    </dgm:pt>
    <dgm:pt modelId="{EA898348-B5B3-4A61-A47F-746F34CE718A}" type="pres">
      <dgm:prSet presAssocID="{9706DD0A-DA98-49FB-9051-DDB7E59FAC1E}" presName="d1" presStyleLbl="callout" presStyleIdx="1" presStyleCnt="6" custScaleX="126897" custScaleY="51699" custLinFactNeighborX="37665" custLinFactNeighborY="1841"/>
      <dgm:spPr/>
    </dgm:pt>
    <dgm:pt modelId="{A3A9D44B-7C26-4987-8E55-AF6AA60438C8}" type="pres">
      <dgm:prSet presAssocID="{11192694-FF57-4356-97D1-98F8CF3436C4}" presName="circle2" presStyleLbl="lnNode1" presStyleIdx="1" presStyleCnt="3" custScaleX="136559" custScaleY="137992" custLinFactNeighborX="-853" custLinFactNeighborY="-14322"/>
      <dgm:spPr>
        <a:solidFill>
          <a:srgbClr val="92D050"/>
        </a:solidFill>
      </dgm:spPr>
    </dgm:pt>
    <dgm:pt modelId="{D5FA120B-AF75-49BC-90BB-61FA4CBB1854}" type="pres">
      <dgm:prSet presAssocID="{11192694-FF57-4356-97D1-98F8CF3436C4}" presName="text2" presStyleLbl="revTx" presStyleIdx="1" presStyleCnt="3" custScaleX="81318" custScaleY="103096" custLinFactNeighborX="-908" custLinFactNeighborY="-5571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EADA80F-E3FA-47A0-B7D6-26610E88CC0E}" type="pres">
      <dgm:prSet presAssocID="{11192694-FF57-4356-97D1-98F8CF3436C4}" presName="line2" presStyleLbl="callout" presStyleIdx="2" presStyleCnt="6" custFlipVert="1" custSzY="566578" custScaleX="303424" custLinFactY="406182" custLinFactNeighborX="90561" custLinFactNeighborY="500000"/>
      <dgm:spPr/>
    </dgm:pt>
    <dgm:pt modelId="{C4E98616-424B-4304-B2E0-9352658C7F92}" type="pres">
      <dgm:prSet presAssocID="{11192694-FF57-4356-97D1-98F8CF3436C4}" presName="d2" presStyleLbl="callout" presStyleIdx="3" presStyleCnt="6" custScaleX="151562" custScaleY="92981" custLinFactNeighborX="-22828" custLinFactNeighborY="28010"/>
      <dgm:spPr/>
    </dgm:pt>
    <dgm:pt modelId="{2D0A6514-32EF-4AF7-99AA-2E333B90705B}" type="pres">
      <dgm:prSet presAssocID="{DB9F2CD1-07AA-4D64-9ECD-B2B22971C233}" presName="circle3" presStyleLbl="lnNode1" presStyleIdx="2" presStyleCnt="3" custScaleX="134003" custScaleY="122403" custLinFactNeighborX="-1920" custLinFactNeighborY="2291"/>
      <dgm:spPr>
        <a:solidFill>
          <a:srgbClr val="FFFF66"/>
        </a:solidFill>
      </dgm:spPr>
    </dgm:pt>
    <dgm:pt modelId="{4D423A91-A183-461E-A03F-E08C3D7019C9}" type="pres">
      <dgm:prSet presAssocID="{DB9F2CD1-07AA-4D64-9ECD-B2B22971C233}" presName="text3" presStyleLbl="revTx" presStyleIdx="2" presStyleCnt="3" custAng="21429394" custFlipVert="0" custScaleX="65448" custScaleY="51453" custLinFactNeighborX="13416" custLinFactNeighborY="66102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2CEA57A-1BD3-409C-82A7-C3CD77CCDCC9}" type="pres">
      <dgm:prSet presAssocID="{DB9F2CD1-07AA-4D64-9ECD-B2B22971C233}" presName="line3" presStyleLbl="callout" presStyleIdx="4" presStyleCnt="6" custFlipVert="1" custFlipHor="1" custSzY="448626" custScaleX="123590" custLinFactX="56880" custLinFactY="291098" custLinFactNeighborX="100000" custLinFactNeighborY="300000"/>
      <dgm:spPr/>
    </dgm:pt>
    <dgm:pt modelId="{2823EC79-BD58-49D8-A6AF-6CB95EFDAAAF}" type="pres">
      <dgm:prSet presAssocID="{DB9F2CD1-07AA-4D64-9ECD-B2B22971C233}" presName="d3" presStyleLbl="callout" presStyleIdx="5" presStyleCnt="6" custScaleX="148359" custScaleY="146583" custLinFactNeighborX="46941" custLinFactNeighborY="23712"/>
      <dgm:spPr/>
    </dgm:pt>
  </dgm:ptLst>
  <dgm:cxnLst>
    <dgm:cxn modelId="{160D005E-7CDE-42A6-A69D-450ACD3CA5E9}" srcId="{85DB2D8C-A97B-4F5B-A3E3-657DDE14BD90}" destId="{11192694-FF57-4356-97D1-98F8CF3436C4}" srcOrd="1" destOrd="0" parTransId="{362477D9-98A7-42D8-AC83-18B4FDA0C5CC}" sibTransId="{CF71C56D-B095-4EDC-80B8-F5B4AC371865}"/>
    <dgm:cxn modelId="{3B2FCD5A-5D35-4E7D-B2E7-CB55A00FC910}" srcId="{85DB2D8C-A97B-4F5B-A3E3-657DDE14BD90}" destId="{9706DD0A-DA98-49FB-9051-DDB7E59FAC1E}" srcOrd="0" destOrd="0" parTransId="{9DFC8051-30A8-4C8B-8B13-19003E1F78B3}" sibTransId="{056E8F6F-9A96-4311-9D7F-FD9E9D0722BB}"/>
    <dgm:cxn modelId="{961A3087-A63E-4AE4-AB40-081D2F044C05}" type="presOf" srcId="{11192694-FF57-4356-97D1-98F8CF3436C4}" destId="{D5FA120B-AF75-49BC-90BB-61FA4CBB1854}" srcOrd="0" destOrd="0" presId="urn:microsoft.com/office/officeart/2005/8/layout/target1"/>
    <dgm:cxn modelId="{1B764831-F7B3-459B-830A-13B153A7AA66}" type="presOf" srcId="{9706DD0A-DA98-49FB-9051-DDB7E59FAC1E}" destId="{272B47EF-45CB-4736-A62D-9D8ABD87F57A}" srcOrd="0" destOrd="0" presId="urn:microsoft.com/office/officeart/2005/8/layout/target1"/>
    <dgm:cxn modelId="{19DDD022-FB8C-431D-B9AE-2031CFA336E2}" type="presOf" srcId="{85DB2D8C-A97B-4F5B-A3E3-657DDE14BD90}" destId="{A7E56B8C-7F43-4430-9343-55C84085A6F4}" srcOrd="0" destOrd="0" presId="urn:microsoft.com/office/officeart/2005/8/layout/target1"/>
    <dgm:cxn modelId="{A2B4EB1C-3F20-4B0B-A14E-0B2CA864B87D}" srcId="{85DB2D8C-A97B-4F5B-A3E3-657DDE14BD90}" destId="{DB9F2CD1-07AA-4D64-9ECD-B2B22971C233}" srcOrd="2" destOrd="0" parTransId="{AC93CE82-F18C-4C27-85D6-CAC214FDCCCF}" sibTransId="{6A608DB8-20F1-4DC3-9717-C5B1734D5FF2}"/>
    <dgm:cxn modelId="{510690AD-C720-42E2-9B31-BDAFFA72CDF7}" type="presOf" srcId="{DB9F2CD1-07AA-4D64-9ECD-B2B22971C233}" destId="{4D423A91-A183-461E-A03F-E08C3D7019C9}" srcOrd="0" destOrd="0" presId="urn:microsoft.com/office/officeart/2005/8/layout/target1"/>
    <dgm:cxn modelId="{938AE350-F8E3-4747-91E2-0168DFC23C6E}" type="presParOf" srcId="{A7E56B8C-7F43-4430-9343-55C84085A6F4}" destId="{9FAFAFC9-994D-4902-9CD2-AB3856AFB63E}" srcOrd="0" destOrd="0" presId="urn:microsoft.com/office/officeart/2005/8/layout/target1"/>
    <dgm:cxn modelId="{48F3FA6D-7A27-4FBA-88DB-60C50A59E14C}" type="presParOf" srcId="{A7E56B8C-7F43-4430-9343-55C84085A6F4}" destId="{272B47EF-45CB-4736-A62D-9D8ABD87F57A}" srcOrd="1" destOrd="0" presId="urn:microsoft.com/office/officeart/2005/8/layout/target1"/>
    <dgm:cxn modelId="{20CCF577-CB8A-4ABF-A05E-07D646313713}" type="presParOf" srcId="{A7E56B8C-7F43-4430-9343-55C84085A6F4}" destId="{29A91244-DB32-48C7-AF11-E1B221E3C5B2}" srcOrd="2" destOrd="0" presId="urn:microsoft.com/office/officeart/2005/8/layout/target1"/>
    <dgm:cxn modelId="{C7238595-0159-42DB-B573-17A7D4106B42}" type="presParOf" srcId="{A7E56B8C-7F43-4430-9343-55C84085A6F4}" destId="{EA898348-B5B3-4A61-A47F-746F34CE718A}" srcOrd="3" destOrd="0" presId="urn:microsoft.com/office/officeart/2005/8/layout/target1"/>
    <dgm:cxn modelId="{03185CEE-B98C-457B-9195-DBC113641F1B}" type="presParOf" srcId="{A7E56B8C-7F43-4430-9343-55C84085A6F4}" destId="{A3A9D44B-7C26-4987-8E55-AF6AA60438C8}" srcOrd="4" destOrd="0" presId="urn:microsoft.com/office/officeart/2005/8/layout/target1"/>
    <dgm:cxn modelId="{0CEB42B6-86DD-43A4-A1F9-A5619826A699}" type="presParOf" srcId="{A7E56B8C-7F43-4430-9343-55C84085A6F4}" destId="{D5FA120B-AF75-49BC-90BB-61FA4CBB1854}" srcOrd="5" destOrd="0" presId="urn:microsoft.com/office/officeart/2005/8/layout/target1"/>
    <dgm:cxn modelId="{143B2F20-1AF6-4475-BFB7-4456D028A9CC}" type="presParOf" srcId="{A7E56B8C-7F43-4430-9343-55C84085A6F4}" destId="{6EADA80F-E3FA-47A0-B7D6-26610E88CC0E}" srcOrd="6" destOrd="0" presId="urn:microsoft.com/office/officeart/2005/8/layout/target1"/>
    <dgm:cxn modelId="{B399E4DD-603F-46AB-A32C-8D79807A56CE}" type="presParOf" srcId="{A7E56B8C-7F43-4430-9343-55C84085A6F4}" destId="{C4E98616-424B-4304-B2E0-9352658C7F92}" srcOrd="7" destOrd="0" presId="urn:microsoft.com/office/officeart/2005/8/layout/target1"/>
    <dgm:cxn modelId="{8DD47737-1428-45A8-9819-466B1C1DC508}" type="presParOf" srcId="{A7E56B8C-7F43-4430-9343-55C84085A6F4}" destId="{2D0A6514-32EF-4AF7-99AA-2E333B90705B}" srcOrd="8" destOrd="0" presId="urn:microsoft.com/office/officeart/2005/8/layout/target1"/>
    <dgm:cxn modelId="{A565D084-F7EA-4AFB-AAE5-61B04A29B851}" type="presParOf" srcId="{A7E56B8C-7F43-4430-9343-55C84085A6F4}" destId="{4D423A91-A183-461E-A03F-E08C3D7019C9}" srcOrd="9" destOrd="0" presId="urn:microsoft.com/office/officeart/2005/8/layout/target1"/>
    <dgm:cxn modelId="{72A0BEEE-1E5E-4DAA-BE03-FB83C7F879B6}" type="presParOf" srcId="{A7E56B8C-7F43-4430-9343-55C84085A6F4}" destId="{82CEA57A-1BD3-409C-82A7-C3CD77CCDCC9}" srcOrd="10" destOrd="0" presId="urn:microsoft.com/office/officeart/2005/8/layout/target1"/>
    <dgm:cxn modelId="{3F1C3825-7221-4EE5-B02F-8BBE282E731B}" type="presParOf" srcId="{A7E56B8C-7F43-4430-9343-55C84085A6F4}" destId="{2823EC79-BD58-49D8-A6AF-6CB95EFDAAAF}" srcOrd="11" destOrd="0" presId="urn:microsoft.com/office/officeart/2005/8/layout/targe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B49DD57-8C46-4594-9155-AC998ADE1CDE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7DAAEC88-49F2-4797-B014-F4D19DB853D2}">
      <dgm:prSet custT="1"/>
      <dgm:spPr/>
      <dgm:t>
        <a:bodyPr/>
        <a:lstStyle/>
        <a:p>
          <a:pPr algn="l" rtl="0"/>
          <a:r>
            <a:rPr lang="th-TH" sz="2400" b="1" dirty="0" smtClean="0">
              <a:solidFill>
                <a:srgbClr val="3319F3"/>
              </a:solidFill>
            </a:rPr>
            <a:t>ผลลัพธ์ที่ได้รับ </a:t>
          </a:r>
          <a:r>
            <a:rPr lang="en-US" sz="1800" b="1" dirty="0" smtClean="0">
              <a:solidFill>
                <a:srgbClr val="FFFF00"/>
              </a:solidFill>
            </a:rPr>
            <a:t>(Outcomes)</a:t>
          </a:r>
          <a:endParaRPr lang="th-TH" sz="1800" b="1" dirty="0">
            <a:solidFill>
              <a:srgbClr val="FFFF00"/>
            </a:solidFill>
          </a:endParaRPr>
        </a:p>
      </dgm:t>
    </dgm:pt>
    <dgm:pt modelId="{B871D268-8647-4074-9092-AEE362629F43}" type="parTrans" cxnId="{2D10F82E-356C-4606-8B17-6205F1389F7D}">
      <dgm:prSet/>
      <dgm:spPr/>
      <dgm:t>
        <a:bodyPr/>
        <a:lstStyle/>
        <a:p>
          <a:endParaRPr lang="th-TH"/>
        </a:p>
      </dgm:t>
    </dgm:pt>
    <dgm:pt modelId="{CDD24240-7435-4900-A76C-75BED04D2DB8}" type="sibTrans" cxnId="{2D10F82E-356C-4606-8B17-6205F1389F7D}">
      <dgm:prSet/>
      <dgm:spPr/>
      <dgm:t>
        <a:bodyPr/>
        <a:lstStyle/>
        <a:p>
          <a:endParaRPr lang="th-TH"/>
        </a:p>
      </dgm:t>
    </dgm:pt>
    <dgm:pt modelId="{763A9632-D20A-4002-95A0-1B8AF22C845A}">
      <dgm:prSet custT="1"/>
      <dgm:spPr/>
      <dgm:t>
        <a:bodyPr/>
        <a:lstStyle/>
        <a:p>
          <a:pPr algn="l" rtl="0"/>
          <a:r>
            <a:rPr lang="th-TH" sz="2400" b="1" dirty="0" smtClean="0">
              <a:solidFill>
                <a:srgbClr val="3319F3"/>
              </a:solidFill>
            </a:rPr>
            <a:t>มาตรฐาน</a:t>
          </a:r>
          <a:r>
            <a:rPr lang="th-TH" sz="2400" b="1" dirty="0" smtClean="0">
              <a:solidFill>
                <a:srgbClr val="FFFF00"/>
              </a:solidFill>
            </a:rPr>
            <a:t> </a:t>
          </a:r>
          <a:r>
            <a:rPr lang="en-US" sz="1800" b="1" dirty="0" smtClean="0">
              <a:solidFill>
                <a:srgbClr val="FFFF00"/>
              </a:solidFill>
            </a:rPr>
            <a:t>(Standard)</a:t>
          </a:r>
          <a:endParaRPr lang="th-TH" sz="1800" b="1" dirty="0">
            <a:solidFill>
              <a:srgbClr val="FFFF00"/>
            </a:solidFill>
          </a:endParaRPr>
        </a:p>
      </dgm:t>
    </dgm:pt>
    <dgm:pt modelId="{2D077472-B84D-4CD7-A8F1-1482C0E8B85A}" type="parTrans" cxnId="{26467C11-9ACD-4761-BA54-13D39B435BF5}">
      <dgm:prSet/>
      <dgm:spPr/>
      <dgm:t>
        <a:bodyPr/>
        <a:lstStyle/>
        <a:p>
          <a:endParaRPr lang="th-TH"/>
        </a:p>
      </dgm:t>
    </dgm:pt>
    <dgm:pt modelId="{D62FC083-64B9-461D-AD99-DC1747656106}" type="sibTrans" cxnId="{26467C11-9ACD-4761-BA54-13D39B435BF5}">
      <dgm:prSet/>
      <dgm:spPr/>
      <dgm:t>
        <a:bodyPr/>
        <a:lstStyle/>
        <a:p>
          <a:endParaRPr lang="th-TH"/>
        </a:p>
      </dgm:t>
    </dgm:pt>
    <dgm:pt modelId="{159EAC62-30CD-48DD-B3A1-953D1C74EF50}">
      <dgm:prSet custT="1"/>
      <dgm:spPr/>
      <dgm:t>
        <a:bodyPr/>
        <a:lstStyle/>
        <a:p>
          <a:pPr algn="l" rtl="0"/>
          <a:r>
            <a:rPr lang="th-TH" sz="2400" b="1" dirty="0" smtClean="0">
              <a:solidFill>
                <a:srgbClr val="3319F3"/>
              </a:solidFill>
            </a:rPr>
            <a:t>ทีมงาน</a:t>
          </a:r>
          <a:r>
            <a:rPr lang="th-TH" sz="2400" b="1" dirty="0" smtClean="0">
              <a:solidFill>
                <a:srgbClr val="FFFF00"/>
              </a:solidFill>
            </a:rPr>
            <a:t> </a:t>
          </a:r>
          <a:r>
            <a:rPr lang="en-US" sz="1800" b="1" dirty="0" smtClean="0">
              <a:solidFill>
                <a:srgbClr val="FFFF00"/>
              </a:solidFill>
            </a:rPr>
            <a:t>(Teamwork)</a:t>
          </a:r>
          <a:endParaRPr lang="th-TH" sz="1800" b="1" dirty="0">
            <a:solidFill>
              <a:srgbClr val="FFFF00"/>
            </a:solidFill>
          </a:endParaRPr>
        </a:p>
      </dgm:t>
    </dgm:pt>
    <dgm:pt modelId="{946F9FBE-AB0E-499D-A8BC-232699794247}" type="parTrans" cxnId="{9D8A4471-BB6C-4C1D-A505-77DCF5C567D9}">
      <dgm:prSet/>
      <dgm:spPr/>
      <dgm:t>
        <a:bodyPr/>
        <a:lstStyle/>
        <a:p>
          <a:endParaRPr lang="th-TH"/>
        </a:p>
      </dgm:t>
    </dgm:pt>
    <dgm:pt modelId="{6A723379-C130-4484-81E1-B95C2C585FEE}" type="sibTrans" cxnId="{9D8A4471-BB6C-4C1D-A505-77DCF5C567D9}">
      <dgm:prSet/>
      <dgm:spPr/>
      <dgm:t>
        <a:bodyPr/>
        <a:lstStyle/>
        <a:p>
          <a:endParaRPr lang="th-TH"/>
        </a:p>
      </dgm:t>
    </dgm:pt>
    <dgm:pt modelId="{3C48E241-1AF1-4379-9BC8-81A4004F9B4B}">
      <dgm:prSet custT="1"/>
      <dgm:spPr/>
      <dgm:t>
        <a:bodyPr/>
        <a:lstStyle/>
        <a:p>
          <a:pPr algn="l" rtl="0"/>
          <a:r>
            <a:rPr lang="th-TH" sz="2000" b="1" dirty="0" smtClean="0">
              <a:solidFill>
                <a:srgbClr val="3319F3"/>
              </a:solidFill>
            </a:rPr>
            <a:t>การกำกับติดตามและข้อมูลย้อนกลับ </a:t>
          </a:r>
          <a:r>
            <a:rPr lang="en-US" sz="1600" b="1" dirty="0" smtClean="0">
              <a:solidFill>
                <a:srgbClr val="FFFF00"/>
              </a:solidFill>
            </a:rPr>
            <a:t>(Monitoring and Feedback)</a:t>
          </a:r>
          <a:endParaRPr lang="th-TH" sz="1600" b="1" dirty="0">
            <a:solidFill>
              <a:srgbClr val="FFFF00"/>
            </a:solidFill>
          </a:endParaRPr>
        </a:p>
      </dgm:t>
    </dgm:pt>
    <dgm:pt modelId="{9548D703-B0B6-4606-9BB8-5E53CFED45AA}" type="parTrans" cxnId="{21895E20-2FE2-47C1-9376-271E158EC51F}">
      <dgm:prSet/>
      <dgm:spPr/>
      <dgm:t>
        <a:bodyPr/>
        <a:lstStyle/>
        <a:p>
          <a:endParaRPr lang="th-TH"/>
        </a:p>
      </dgm:t>
    </dgm:pt>
    <dgm:pt modelId="{3268B4FC-3E59-4469-B3A7-B2589BF05723}" type="sibTrans" cxnId="{21895E20-2FE2-47C1-9376-271E158EC51F}">
      <dgm:prSet/>
      <dgm:spPr/>
      <dgm:t>
        <a:bodyPr/>
        <a:lstStyle/>
        <a:p>
          <a:endParaRPr lang="th-TH"/>
        </a:p>
      </dgm:t>
    </dgm:pt>
    <dgm:pt modelId="{7EAB34A5-4ED4-4BDF-BA45-E84EB617CF59}">
      <dgm:prSet custT="1"/>
      <dgm:spPr/>
      <dgm:t>
        <a:bodyPr/>
        <a:lstStyle/>
        <a:p>
          <a:pPr algn="l" rtl="0"/>
          <a:r>
            <a:rPr lang="th-TH" sz="2400" b="1" dirty="0" smtClean="0">
              <a:solidFill>
                <a:srgbClr val="3319F3"/>
              </a:solidFill>
            </a:rPr>
            <a:t>การแก้ปัญหา </a:t>
          </a:r>
          <a:r>
            <a:rPr lang="en-US" sz="1600" b="1" dirty="0" smtClean="0">
              <a:solidFill>
                <a:srgbClr val="FFFF00"/>
              </a:solidFill>
            </a:rPr>
            <a:t>(Problem Solving</a:t>
          </a:r>
          <a:r>
            <a:rPr lang="en-US" sz="1600" b="1" dirty="0" smtClean="0"/>
            <a:t>)</a:t>
          </a:r>
          <a:endParaRPr lang="th-TH" sz="1600" b="1" dirty="0"/>
        </a:p>
      </dgm:t>
    </dgm:pt>
    <dgm:pt modelId="{2BE3D66F-873F-41C5-A1ED-9AAFA7A15BC9}" type="parTrans" cxnId="{0EE145D6-F5A4-486E-964C-B2220CE35C16}">
      <dgm:prSet/>
      <dgm:spPr/>
      <dgm:t>
        <a:bodyPr/>
        <a:lstStyle/>
        <a:p>
          <a:endParaRPr lang="th-TH"/>
        </a:p>
      </dgm:t>
    </dgm:pt>
    <dgm:pt modelId="{37DC89AE-8467-43A6-93C1-B29E22E4771D}" type="sibTrans" cxnId="{0EE145D6-F5A4-486E-964C-B2220CE35C16}">
      <dgm:prSet/>
      <dgm:spPr/>
      <dgm:t>
        <a:bodyPr/>
        <a:lstStyle/>
        <a:p>
          <a:endParaRPr lang="th-TH"/>
        </a:p>
      </dgm:t>
    </dgm:pt>
    <dgm:pt modelId="{4753AA24-D169-424E-A007-DD5A733F14C6}">
      <dgm:prSet custT="1"/>
      <dgm:spPr/>
      <dgm:t>
        <a:bodyPr/>
        <a:lstStyle/>
        <a:p>
          <a:pPr algn="l" rtl="0"/>
          <a:r>
            <a:rPr lang="th-TH" sz="2400" b="1" dirty="0" smtClean="0">
              <a:solidFill>
                <a:srgbClr val="3319F3"/>
              </a:solidFill>
              <a:latin typeface="AngsanaUPC" pitchFamily="18" charset="-34"/>
              <a:cs typeface="AngsanaUPC" pitchFamily="18" charset="-34"/>
            </a:rPr>
            <a:t>มีทรัพยากรเพียงพอ</a:t>
          </a:r>
          <a:r>
            <a:rPr lang="th-TH" sz="2400" b="1" dirty="0" smtClean="0">
              <a:solidFill>
                <a:srgbClr val="FFFF00"/>
              </a:solidFill>
              <a:latin typeface="AngsanaUPC" pitchFamily="18" charset="-34"/>
              <a:cs typeface="AngsanaUPC" pitchFamily="18" charset="-34"/>
            </a:rPr>
            <a:t> </a:t>
          </a:r>
          <a:r>
            <a:rPr lang="en-US" sz="2000" b="1" dirty="0" smtClean="0">
              <a:solidFill>
                <a:srgbClr val="FFFF00"/>
              </a:solidFill>
              <a:latin typeface="AngsanaUPC" pitchFamily="18" charset="-34"/>
              <a:cs typeface="AngsanaUPC" pitchFamily="18" charset="-34"/>
            </a:rPr>
            <a:t>(</a:t>
          </a:r>
          <a:r>
            <a:rPr lang="en-US" sz="2400" b="1" dirty="0" smtClean="0">
              <a:solidFill>
                <a:srgbClr val="FFFF00"/>
              </a:solidFill>
              <a:latin typeface="AngsanaUPC" pitchFamily="18" charset="-34"/>
              <a:cs typeface="AngsanaUPC" pitchFamily="18" charset="-34"/>
            </a:rPr>
            <a:t>Optimization of Resources)</a:t>
          </a:r>
          <a:endParaRPr lang="th-TH" sz="2400" b="1" dirty="0">
            <a:solidFill>
              <a:srgbClr val="FFFF00"/>
            </a:solidFill>
            <a:latin typeface="AngsanaUPC" pitchFamily="18" charset="-34"/>
            <a:cs typeface="AngsanaUPC" pitchFamily="18" charset="-34"/>
          </a:endParaRPr>
        </a:p>
      </dgm:t>
    </dgm:pt>
    <dgm:pt modelId="{016FFFDD-E3C3-4421-A65E-DDE2AD372D62}" type="parTrans" cxnId="{A5E234F3-E3A5-49EC-9866-8532A050325B}">
      <dgm:prSet/>
      <dgm:spPr/>
      <dgm:t>
        <a:bodyPr/>
        <a:lstStyle/>
        <a:p>
          <a:endParaRPr lang="th-TH"/>
        </a:p>
      </dgm:t>
    </dgm:pt>
    <dgm:pt modelId="{DE3B7EDF-53B0-49E5-96EA-3BABC17A6D73}" type="sibTrans" cxnId="{A5E234F3-E3A5-49EC-9866-8532A050325B}">
      <dgm:prSet/>
      <dgm:spPr/>
      <dgm:t>
        <a:bodyPr/>
        <a:lstStyle/>
        <a:p>
          <a:endParaRPr lang="th-TH"/>
        </a:p>
      </dgm:t>
    </dgm:pt>
    <dgm:pt modelId="{2617DB02-6CE5-4DC7-88DA-A139B69040D4}">
      <dgm:prSet custT="1"/>
      <dgm:spPr/>
      <dgm:t>
        <a:bodyPr/>
        <a:lstStyle/>
        <a:p>
          <a:pPr algn="l" rtl="0"/>
          <a:r>
            <a:rPr lang="th-TH" sz="2400" b="1" dirty="0" smtClean="0">
              <a:solidFill>
                <a:srgbClr val="3319F3"/>
              </a:solidFill>
            </a:rPr>
            <a:t>สื่อสารอย่างเปิดเผย</a:t>
          </a:r>
          <a:r>
            <a:rPr lang="en-US" sz="2400" b="1" dirty="0" smtClean="0">
              <a:solidFill>
                <a:srgbClr val="3319F3"/>
              </a:solidFill>
            </a:rPr>
            <a:t> </a:t>
          </a:r>
          <a:r>
            <a:rPr lang="en-US" sz="2000" b="1" dirty="0" smtClean="0">
              <a:solidFill>
                <a:srgbClr val="FFFF00"/>
              </a:solidFill>
            </a:rPr>
            <a:t>(</a:t>
          </a:r>
          <a:r>
            <a:rPr lang="en-US" sz="1400" b="1" dirty="0" smtClean="0">
              <a:solidFill>
                <a:srgbClr val="FFFF00"/>
              </a:solidFill>
            </a:rPr>
            <a:t>Open Communication)</a:t>
          </a:r>
          <a:endParaRPr lang="th-TH" sz="1400" b="1" dirty="0">
            <a:solidFill>
              <a:srgbClr val="FFFF00"/>
            </a:solidFill>
          </a:endParaRPr>
        </a:p>
      </dgm:t>
    </dgm:pt>
    <dgm:pt modelId="{A2418051-802F-4F97-AD2A-473DA46CB5BB}" type="parTrans" cxnId="{36B46F6B-6A61-4232-980C-A86ADD5748ED}">
      <dgm:prSet/>
      <dgm:spPr/>
      <dgm:t>
        <a:bodyPr/>
        <a:lstStyle/>
        <a:p>
          <a:endParaRPr lang="th-TH"/>
        </a:p>
      </dgm:t>
    </dgm:pt>
    <dgm:pt modelId="{C0848DFB-931F-45A5-8670-01D10EB22A49}" type="sibTrans" cxnId="{36B46F6B-6A61-4232-980C-A86ADD5748ED}">
      <dgm:prSet/>
      <dgm:spPr/>
      <dgm:t>
        <a:bodyPr/>
        <a:lstStyle/>
        <a:p>
          <a:endParaRPr lang="th-TH"/>
        </a:p>
      </dgm:t>
    </dgm:pt>
    <dgm:pt modelId="{F9312CD7-8F94-4BE3-A49A-655A078BC783}">
      <dgm:prSet custT="1"/>
      <dgm:spPr/>
      <dgm:t>
        <a:bodyPr/>
        <a:lstStyle/>
        <a:p>
          <a:pPr algn="l" rtl="0"/>
          <a:r>
            <a:rPr lang="th-TH" sz="2000" b="1" dirty="0" smtClean="0">
              <a:solidFill>
                <a:srgbClr val="3319F3"/>
              </a:solidFill>
            </a:rPr>
            <a:t>มีข้อมูลสำหรับการตัดสินใจ </a:t>
          </a:r>
          <a:r>
            <a:rPr lang="th-TH" sz="1800" b="1" dirty="0" smtClean="0">
              <a:solidFill>
                <a:srgbClr val="FFFF00"/>
              </a:solidFill>
            </a:rPr>
            <a:t>(</a:t>
          </a:r>
          <a:r>
            <a:rPr lang="en-US" sz="1800" b="1" dirty="0" smtClean="0">
              <a:solidFill>
                <a:srgbClr val="FFFF00"/>
              </a:solidFill>
            </a:rPr>
            <a:t> </a:t>
          </a:r>
          <a:r>
            <a:rPr lang="en-US" sz="1400" b="1" dirty="0" smtClean="0">
              <a:solidFill>
                <a:srgbClr val="FFFF00"/>
              </a:solidFill>
            </a:rPr>
            <a:t>Data for Decision Making)</a:t>
          </a:r>
          <a:endParaRPr lang="th-TH" sz="1400" b="1" dirty="0">
            <a:solidFill>
              <a:srgbClr val="FFFF00"/>
            </a:solidFill>
          </a:endParaRPr>
        </a:p>
      </dgm:t>
    </dgm:pt>
    <dgm:pt modelId="{51475D4C-6EB6-406A-9948-FBEBCF1B015D}" type="parTrans" cxnId="{448AD05E-FF6D-4F5E-9054-10DD58FF9C63}">
      <dgm:prSet/>
      <dgm:spPr/>
      <dgm:t>
        <a:bodyPr/>
        <a:lstStyle/>
        <a:p>
          <a:endParaRPr lang="th-TH"/>
        </a:p>
      </dgm:t>
    </dgm:pt>
    <dgm:pt modelId="{D4FEC9E5-2971-4FCB-99B4-B24AF3E29EDC}" type="sibTrans" cxnId="{448AD05E-FF6D-4F5E-9054-10DD58FF9C63}">
      <dgm:prSet/>
      <dgm:spPr/>
      <dgm:t>
        <a:bodyPr/>
        <a:lstStyle/>
        <a:p>
          <a:endParaRPr lang="th-TH"/>
        </a:p>
      </dgm:t>
    </dgm:pt>
    <dgm:pt modelId="{921DF0A1-7DCD-487F-867B-0604C07982C5}" type="pres">
      <dgm:prSet presAssocID="{CB49DD57-8C46-4594-9155-AC998ADE1CD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C3F9EA83-1E7E-499D-BF45-E289E993F70B}" type="pres">
      <dgm:prSet presAssocID="{7DAAEC88-49F2-4797-B014-F4D19DB853D2}" presName="linNode" presStyleCnt="0"/>
      <dgm:spPr/>
    </dgm:pt>
    <dgm:pt modelId="{C6233B9F-9F64-4624-87B2-95CE85E8BF20}" type="pres">
      <dgm:prSet presAssocID="{7DAAEC88-49F2-4797-B014-F4D19DB853D2}" presName="parentText" presStyleLbl="node1" presStyleIdx="0" presStyleCnt="8" custScaleX="109582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7BFBF88A-21D5-45D1-BB18-B386575C4EDD}" type="pres">
      <dgm:prSet presAssocID="{CDD24240-7435-4900-A76C-75BED04D2DB8}" presName="sp" presStyleCnt="0"/>
      <dgm:spPr/>
    </dgm:pt>
    <dgm:pt modelId="{DA1AAEBF-31AF-4148-8FA8-FC840275B43F}" type="pres">
      <dgm:prSet presAssocID="{763A9632-D20A-4002-95A0-1B8AF22C845A}" presName="linNode" presStyleCnt="0"/>
      <dgm:spPr/>
    </dgm:pt>
    <dgm:pt modelId="{CC236AE4-4AB2-4A40-8F70-44F4B8AE8754}" type="pres">
      <dgm:prSet presAssocID="{763A9632-D20A-4002-95A0-1B8AF22C845A}" presName="parentText" presStyleLbl="node1" presStyleIdx="1" presStyleCnt="8" custScaleX="109582" custLinFactNeighborX="-270" custLinFactNeighborY="-5892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1B218C2C-CCA3-4846-AF83-26EC81FB9321}" type="pres">
      <dgm:prSet presAssocID="{D62FC083-64B9-461D-AD99-DC1747656106}" presName="sp" presStyleCnt="0"/>
      <dgm:spPr/>
    </dgm:pt>
    <dgm:pt modelId="{4D1746FA-BB7E-4AA1-990A-3944823073D1}" type="pres">
      <dgm:prSet presAssocID="{159EAC62-30CD-48DD-B3A1-953D1C74EF50}" presName="linNode" presStyleCnt="0"/>
      <dgm:spPr/>
    </dgm:pt>
    <dgm:pt modelId="{A8A39352-FA18-458C-8DA4-3D82CEE510AF}" type="pres">
      <dgm:prSet presAssocID="{159EAC62-30CD-48DD-B3A1-953D1C74EF50}" presName="parentText" presStyleLbl="node1" presStyleIdx="2" presStyleCnt="8" custScaleX="109582" custLinFactNeighborX="-270" custLinFactNeighborY="-3779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7044E8BD-9924-4BE8-A165-954A3B1FB6A9}" type="pres">
      <dgm:prSet presAssocID="{6A723379-C130-4484-81E1-B95C2C585FEE}" presName="sp" presStyleCnt="0"/>
      <dgm:spPr/>
    </dgm:pt>
    <dgm:pt modelId="{387A6F74-4C46-41FC-A10A-B2D158CDE282}" type="pres">
      <dgm:prSet presAssocID="{3C48E241-1AF1-4379-9BC8-81A4004F9B4B}" presName="linNode" presStyleCnt="0"/>
      <dgm:spPr/>
    </dgm:pt>
    <dgm:pt modelId="{2A063029-D30C-496F-ACFA-756D784E89BD}" type="pres">
      <dgm:prSet presAssocID="{3C48E241-1AF1-4379-9BC8-81A4004F9B4B}" presName="parentText" presStyleLbl="node1" presStyleIdx="3" presStyleCnt="8" custScaleX="109582" custLinFactNeighborX="-270" custLinFactNeighborY="-1666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D3CCF54-9239-4891-9BE4-DD2FF72333FB}" type="pres">
      <dgm:prSet presAssocID="{3268B4FC-3E59-4469-B3A7-B2589BF05723}" presName="sp" presStyleCnt="0"/>
      <dgm:spPr/>
    </dgm:pt>
    <dgm:pt modelId="{01920BB7-3D7A-4BB4-BF32-0451F947BA56}" type="pres">
      <dgm:prSet presAssocID="{7EAB34A5-4ED4-4BDF-BA45-E84EB617CF59}" presName="linNode" presStyleCnt="0"/>
      <dgm:spPr/>
    </dgm:pt>
    <dgm:pt modelId="{DEDAEC5A-916E-42FA-BB9A-A580326DE268}" type="pres">
      <dgm:prSet presAssocID="{7EAB34A5-4ED4-4BDF-BA45-E84EB617CF59}" presName="parentText" presStyleLbl="node1" presStyleIdx="4" presStyleCnt="8" custScaleX="109582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905CB1F-D9B3-4C4A-A700-015AE464714E}" type="pres">
      <dgm:prSet presAssocID="{37DC89AE-8467-43A6-93C1-B29E22E4771D}" presName="sp" presStyleCnt="0"/>
      <dgm:spPr/>
    </dgm:pt>
    <dgm:pt modelId="{85A3771E-D0D1-47B3-9795-4F4C3593A21A}" type="pres">
      <dgm:prSet presAssocID="{4753AA24-D169-424E-A007-DD5A733F14C6}" presName="linNode" presStyleCnt="0"/>
      <dgm:spPr/>
    </dgm:pt>
    <dgm:pt modelId="{7B372C98-71A5-4FC8-BB0F-C74119B36BA5}" type="pres">
      <dgm:prSet presAssocID="{4753AA24-D169-424E-A007-DD5A733F14C6}" presName="parentText" presStyleLbl="node1" presStyleIdx="5" presStyleCnt="8" custScaleX="109582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60884B3-74B3-4DDB-93D5-F069DC822FF6}" type="pres">
      <dgm:prSet presAssocID="{DE3B7EDF-53B0-49E5-96EA-3BABC17A6D73}" presName="sp" presStyleCnt="0"/>
      <dgm:spPr/>
    </dgm:pt>
    <dgm:pt modelId="{B0CF60C1-2B2A-4C0D-BE30-7E0F80387E4E}" type="pres">
      <dgm:prSet presAssocID="{2617DB02-6CE5-4DC7-88DA-A139B69040D4}" presName="linNode" presStyleCnt="0"/>
      <dgm:spPr/>
    </dgm:pt>
    <dgm:pt modelId="{3383AACF-8DF1-41E2-BFC3-079235428FD5}" type="pres">
      <dgm:prSet presAssocID="{2617DB02-6CE5-4DC7-88DA-A139B69040D4}" presName="parentText" presStyleLbl="node1" presStyleIdx="6" presStyleCnt="8" custScaleX="109582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7FF0AA6F-940E-4F52-AA59-E59BD200F8B5}" type="pres">
      <dgm:prSet presAssocID="{C0848DFB-931F-45A5-8670-01D10EB22A49}" presName="sp" presStyleCnt="0"/>
      <dgm:spPr/>
    </dgm:pt>
    <dgm:pt modelId="{51081ABB-40EF-48D8-977A-B39555F397B2}" type="pres">
      <dgm:prSet presAssocID="{F9312CD7-8F94-4BE3-A49A-655A078BC783}" presName="linNode" presStyleCnt="0"/>
      <dgm:spPr/>
    </dgm:pt>
    <dgm:pt modelId="{B7092666-3018-47AE-9B82-B57507B701E4}" type="pres">
      <dgm:prSet presAssocID="{F9312CD7-8F94-4BE3-A49A-655A078BC783}" presName="parentText" presStyleLbl="node1" presStyleIdx="7" presStyleCnt="8" custScaleX="109582" custLinFactNeighborX="0" custLinFactNeighborY="-1187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448AD05E-FF6D-4F5E-9054-10DD58FF9C63}" srcId="{CB49DD57-8C46-4594-9155-AC998ADE1CDE}" destId="{F9312CD7-8F94-4BE3-A49A-655A078BC783}" srcOrd="7" destOrd="0" parTransId="{51475D4C-6EB6-406A-9948-FBEBCF1B015D}" sibTransId="{D4FEC9E5-2971-4FCB-99B4-B24AF3E29EDC}"/>
    <dgm:cxn modelId="{9D8A4471-BB6C-4C1D-A505-77DCF5C567D9}" srcId="{CB49DD57-8C46-4594-9155-AC998ADE1CDE}" destId="{159EAC62-30CD-48DD-B3A1-953D1C74EF50}" srcOrd="2" destOrd="0" parTransId="{946F9FBE-AB0E-499D-A8BC-232699794247}" sibTransId="{6A723379-C130-4484-81E1-B95C2C585FEE}"/>
    <dgm:cxn modelId="{2D10F82E-356C-4606-8B17-6205F1389F7D}" srcId="{CB49DD57-8C46-4594-9155-AC998ADE1CDE}" destId="{7DAAEC88-49F2-4797-B014-F4D19DB853D2}" srcOrd="0" destOrd="0" parTransId="{B871D268-8647-4074-9092-AEE362629F43}" sibTransId="{CDD24240-7435-4900-A76C-75BED04D2DB8}"/>
    <dgm:cxn modelId="{26467C11-9ACD-4761-BA54-13D39B435BF5}" srcId="{CB49DD57-8C46-4594-9155-AC998ADE1CDE}" destId="{763A9632-D20A-4002-95A0-1B8AF22C845A}" srcOrd="1" destOrd="0" parTransId="{2D077472-B84D-4CD7-A8F1-1482C0E8B85A}" sibTransId="{D62FC083-64B9-461D-AD99-DC1747656106}"/>
    <dgm:cxn modelId="{A5E234F3-E3A5-49EC-9866-8532A050325B}" srcId="{CB49DD57-8C46-4594-9155-AC998ADE1CDE}" destId="{4753AA24-D169-424E-A007-DD5A733F14C6}" srcOrd="5" destOrd="0" parTransId="{016FFFDD-E3C3-4421-A65E-DDE2AD372D62}" sibTransId="{DE3B7EDF-53B0-49E5-96EA-3BABC17A6D73}"/>
    <dgm:cxn modelId="{0EE145D6-F5A4-486E-964C-B2220CE35C16}" srcId="{CB49DD57-8C46-4594-9155-AC998ADE1CDE}" destId="{7EAB34A5-4ED4-4BDF-BA45-E84EB617CF59}" srcOrd="4" destOrd="0" parTransId="{2BE3D66F-873F-41C5-A1ED-9AAFA7A15BC9}" sibTransId="{37DC89AE-8467-43A6-93C1-B29E22E4771D}"/>
    <dgm:cxn modelId="{989CC93E-3862-465B-9140-02419FD47371}" type="presOf" srcId="{3C48E241-1AF1-4379-9BC8-81A4004F9B4B}" destId="{2A063029-D30C-496F-ACFA-756D784E89BD}" srcOrd="0" destOrd="0" presId="urn:microsoft.com/office/officeart/2005/8/layout/vList5"/>
    <dgm:cxn modelId="{3EF4A7B3-F05D-4C4B-B5BE-8F4AC9803016}" type="presOf" srcId="{2617DB02-6CE5-4DC7-88DA-A139B69040D4}" destId="{3383AACF-8DF1-41E2-BFC3-079235428FD5}" srcOrd="0" destOrd="0" presId="urn:microsoft.com/office/officeart/2005/8/layout/vList5"/>
    <dgm:cxn modelId="{AD709259-44BC-4916-B0AC-83288AF474C0}" type="presOf" srcId="{CB49DD57-8C46-4594-9155-AC998ADE1CDE}" destId="{921DF0A1-7DCD-487F-867B-0604C07982C5}" srcOrd="0" destOrd="0" presId="urn:microsoft.com/office/officeart/2005/8/layout/vList5"/>
    <dgm:cxn modelId="{AC8618C7-EF0A-4109-9EB5-F1539D204DEF}" type="presOf" srcId="{F9312CD7-8F94-4BE3-A49A-655A078BC783}" destId="{B7092666-3018-47AE-9B82-B57507B701E4}" srcOrd="0" destOrd="0" presId="urn:microsoft.com/office/officeart/2005/8/layout/vList5"/>
    <dgm:cxn modelId="{630C55CE-3B62-4190-AB76-B87D1E009D55}" type="presOf" srcId="{7DAAEC88-49F2-4797-B014-F4D19DB853D2}" destId="{C6233B9F-9F64-4624-87B2-95CE85E8BF20}" srcOrd="0" destOrd="0" presId="urn:microsoft.com/office/officeart/2005/8/layout/vList5"/>
    <dgm:cxn modelId="{21895E20-2FE2-47C1-9376-271E158EC51F}" srcId="{CB49DD57-8C46-4594-9155-AC998ADE1CDE}" destId="{3C48E241-1AF1-4379-9BC8-81A4004F9B4B}" srcOrd="3" destOrd="0" parTransId="{9548D703-B0B6-4606-9BB8-5E53CFED45AA}" sibTransId="{3268B4FC-3E59-4469-B3A7-B2589BF05723}"/>
    <dgm:cxn modelId="{3DC26319-4D7A-4D7E-9667-7305FAE5434F}" type="presOf" srcId="{763A9632-D20A-4002-95A0-1B8AF22C845A}" destId="{CC236AE4-4AB2-4A40-8F70-44F4B8AE8754}" srcOrd="0" destOrd="0" presId="urn:microsoft.com/office/officeart/2005/8/layout/vList5"/>
    <dgm:cxn modelId="{D88DE68F-C47E-47A9-9D96-88A5FC1A95C4}" type="presOf" srcId="{4753AA24-D169-424E-A007-DD5A733F14C6}" destId="{7B372C98-71A5-4FC8-BB0F-C74119B36BA5}" srcOrd="0" destOrd="0" presId="urn:microsoft.com/office/officeart/2005/8/layout/vList5"/>
    <dgm:cxn modelId="{36B46F6B-6A61-4232-980C-A86ADD5748ED}" srcId="{CB49DD57-8C46-4594-9155-AC998ADE1CDE}" destId="{2617DB02-6CE5-4DC7-88DA-A139B69040D4}" srcOrd="6" destOrd="0" parTransId="{A2418051-802F-4F97-AD2A-473DA46CB5BB}" sibTransId="{C0848DFB-931F-45A5-8670-01D10EB22A49}"/>
    <dgm:cxn modelId="{DE967295-80FE-4FA3-915F-B8B15DA724FD}" type="presOf" srcId="{159EAC62-30CD-48DD-B3A1-953D1C74EF50}" destId="{A8A39352-FA18-458C-8DA4-3D82CEE510AF}" srcOrd="0" destOrd="0" presId="urn:microsoft.com/office/officeart/2005/8/layout/vList5"/>
    <dgm:cxn modelId="{55A73941-3C8F-4216-AAEB-EB010C2A74D2}" type="presOf" srcId="{7EAB34A5-4ED4-4BDF-BA45-E84EB617CF59}" destId="{DEDAEC5A-916E-42FA-BB9A-A580326DE268}" srcOrd="0" destOrd="0" presId="urn:microsoft.com/office/officeart/2005/8/layout/vList5"/>
    <dgm:cxn modelId="{0DB6653A-43AE-4D1E-8EF3-3921F93362BE}" type="presParOf" srcId="{921DF0A1-7DCD-487F-867B-0604C07982C5}" destId="{C3F9EA83-1E7E-499D-BF45-E289E993F70B}" srcOrd="0" destOrd="0" presId="urn:microsoft.com/office/officeart/2005/8/layout/vList5"/>
    <dgm:cxn modelId="{36EEED39-E451-4AA1-928D-B2294D9AD4DC}" type="presParOf" srcId="{C3F9EA83-1E7E-499D-BF45-E289E993F70B}" destId="{C6233B9F-9F64-4624-87B2-95CE85E8BF20}" srcOrd="0" destOrd="0" presId="urn:microsoft.com/office/officeart/2005/8/layout/vList5"/>
    <dgm:cxn modelId="{477D2A48-BB77-4ED9-A470-E653DA5E900F}" type="presParOf" srcId="{921DF0A1-7DCD-487F-867B-0604C07982C5}" destId="{7BFBF88A-21D5-45D1-BB18-B386575C4EDD}" srcOrd="1" destOrd="0" presId="urn:microsoft.com/office/officeart/2005/8/layout/vList5"/>
    <dgm:cxn modelId="{9FD28872-5A48-4D9C-8155-20A8C4C30666}" type="presParOf" srcId="{921DF0A1-7DCD-487F-867B-0604C07982C5}" destId="{DA1AAEBF-31AF-4148-8FA8-FC840275B43F}" srcOrd="2" destOrd="0" presId="urn:microsoft.com/office/officeart/2005/8/layout/vList5"/>
    <dgm:cxn modelId="{D9E59CA9-8467-46CC-A05C-C8FBEFD4514D}" type="presParOf" srcId="{DA1AAEBF-31AF-4148-8FA8-FC840275B43F}" destId="{CC236AE4-4AB2-4A40-8F70-44F4B8AE8754}" srcOrd="0" destOrd="0" presId="urn:microsoft.com/office/officeart/2005/8/layout/vList5"/>
    <dgm:cxn modelId="{4B827739-10DB-47F4-BDDF-7C4D10FF9595}" type="presParOf" srcId="{921DF0A1-7DCD-487F-867B-0604C07982C5}" destId="{1B218C2C-CCA3-4846-AF83-26EC81FB9321}" srcOrd="3" destOrd="0" presId="urn:microsoft.com/office/officeart/2005/8/layout/vList5"/>
    <dgm:cxn modelId="{1AAA1D49-711F-40D2-9BD0-3D418AB0A2FA}" type="presParOf" srcId="{921DF0A1-7DCD-487F-867B-0604C07982C5}" destId="{4D1746FA-BB7E-4AA1-990A-3944823073D1}" srcOrd="4" destOrd="0" presId="urn:microsoft.com/office/officeart/2005/8/layout/vList5"/>
    <dgm:cxn modelId="{EB8FC436-A539-4526-89C9-935A2CEFF14C}" type="presParOf" srcId="{4D1746FA-BB7E-4AA1-990A-3944823073D1}" destId="{A8A39352-FA18-458C-8DA4-3D82CEE510AF}" srcOrd="0" destOrd="0" presId="urn:microsoft.com/office/officeart/2005/8/layout/vList5"/>
    <dgm:cxn modelId="{7E200FB2-9FB1-45B4-AC9A-9D9CE5E404C1}" type="presParOf" srcId="{921DF0A1-7DCD-487F-867B-0604C07982C5}" destId="{7044E8BD-9924-4BE8-A165-954A3B1FB6A9}" srcOrd="5" destOrd="0" presId="urn:microsoft.com/office/officeart/2005/8/layout/vList5"/>
    <dgm:cxn modelId="{CFB3C869-4C09-4749-9340-90B7507D1FD8}" type="presParOf" srcId="{921DF0A1-7DCD-487F-867B-0604C07982C5}" destId="{387A6F74-4C46-41FC-A10A-B2D158CDE282}" srcOrd="6" destOrd="0" presId="urn:microsoft.com/office/officeart/2005/8/layout/vList5"/>
    <dgm:cxn modelId="{A3B7B302-38E0-4AB6-B1AE-1120A398D8C5}" type="presParOf" srcId="{387A6F74-4C46-41FC-A10A-B2D158CDE282}" destId="{2A063029-D30C-496F-ACFA-756D784E89BD}" srcOrd="0" destOrd="0" presId="urn:microsoft.com/office/officeart/2005/8/layout/vList5"/>
    <dgm:cxn modelId="{86BA1721-74F0-4106-AB22-D34038749302}" type="presParOf" srcId="{921DF0A1-7DCD-487F-867B-0604C07982C5}" destId="{BD3CCF54-9239-4891-9BE4-DD2FF72333FB}" srcOrd="7" destOrd="0" presId="urn:microsoft.com/office/officeart/2005/8/layout/vList5"/>
    <dgm:cxn modelId="{5018693D-2A39-4338-B3F8-15A394163B79}" type="presParOf" srcId="{921DF0A1-7DCD-487F-867B-0604C07982C5}" destId="{01920BB7-3D7A-4BB4-BF32-0451F947BA56}" srcOrd="8" destOrd="0" presId="urn:microsoft.com/office/officeart/2005/8/layout/vList5"/>
    <dgm:cxn modelId="{B45873D1-29FA-4A74-9FE0-493C9F99B5F2}" type="presParOf" srcId="{01920BB7-3D7A-4BB4-BF32-0451F947BA56}" destId="{DEDAEC5A-916E-42FA-BB9A-A580326DE268}" srcOrd="0" destOrd="0" presId="urn:microsoft.com/office/officeart/2005/8/layout/vList5"/>
    <dgm:cxn modelId="{0C8F272A-1D63-4953-8A96-B36F3C880890}" type="presParOf" srcId="{921DF0A1-7DCD-487F-867B-0604C07982C5}" destId="{2905CB1F-D9B3-4C4A-A700-015AE464714E}" srcOrd="9" destOrd="0" presId="urn:microsoft.com/office/officeart/2005/8/layout/vList5"/>
    <dgm:cxn modelId="{4F932D21-4783-4689-B39E-111670BADD14}" type="presParOf" srcId="{921DF0A1-7DCD-487F-867B-0604C07982C5}" destId="{85A3771E-D0D1-47B3-9795-4F4C3593A21A}" srcOrd="10" destOrd="0" presId="urn:microsoft.com/office/officeart/2005/8/layout/vList5"/>
    <dgm:cxn modelId="{58068435-D29E-4F0E-BBB4-034692CBAA0D}" type="presParOf" srcId="{85A3771E-D0D1-47B3-9795-4F4C3593A21A}" destId="{7B372C98-71A5-4FC8-BB0F-C74119B36BA5}" srcOrd="0" destOrd="0" presId="urn:microsoft.com/office/officeart/2005/8/layout/vList5"/>
    <dgm:cxn modelId="{34244877-5A06-4260-A56B-3332CC40C31E}" type="presParOf" srcId="{921DF0A1-7DCD-487F-867B-0604C07982C5}" destId="{A60884B3-74B3-4DDB-93D5-F069DC822FF6}" srcOrd="11" destOrd="0" presId="urn:microsoft.com/office/officeart/2005/8/layout/vList5"/>
    <dgm:cxn modelId="{636BE8E9-FA9F-47EE-88D4-ACC9BBD4CCE4}" type="presParOf" srcId="{921DF0A1-7DCD-487F-867B-0604C07982C5}" destId="{B0CF60C1-2B2A-4C0D-BE30-7E0F80387E4E}" srcOrd="12" destOrd="0" presId="urn:microsoft.com/office/officeart/2005/8/layout/vList5"/>
    <dgm:cxn modelId="{BA7336B3-0A61-4DA5-BC8D-92827F7AA662}" type="presParOf" srcId="{B0CF60C1-2B2A-4C0D-BE30-7E0F80387E4E}" destId="{3383AACF-8DF1-41E2-BFC3-079235428FD5}" srcOrd="0" destOrd="0" presId="urn:microsoft.com/office/officeart/2005/8/layout/vList5"/>
    <dgm:cxn modelId="{0FCDF4E1-1238-4CD5-95E0-99EF427D3D6C}" type="presParOf" srcId="{921DF0A1-7DCD-487F-867B-0604C07982C5}" destId="{7FF0AA6F-940E-4F52-AA59-E59BD200F8B5}" srcOrd="13" destOrd="0" presId="urn:microsoft.com/office/officeart/2005/8/layout/vList5"/>
    <dgm:cxn modelId="{2653288B-777A-4412-8ACD-8170CDEC3A81}" type="presParOf" srcId="{921DF0A1-7DCD-487F-867B-0604C07982C5}" destId="{51081ABB-40EF-48D8-977A-B39555F397B2}" srcOrd="14" destOrd="0" presId="urn:microsoft.com/office/officeart/2005/8/layout/vList5"/>
    <dgm:cxn modelId="{DDFFC6EB-A1F3-4B36-959E-5D0A446489FD}" type="presParOf" srcId="{51081ABB-40EF-48D8-977A-B39555F397B2}" destId="{B7092666-3018-47AE-9B82-B57507B701E4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5A193DA-8C74-44B4-9644-5F1695A38409}" type="doc">
      <dgm:prSet loTypeId="urn:microsoft.com/office/officeart/2005/8/layout/venn1" loCatId="relationship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F259097B-D9B8-4104-83AB-47D29E5BCEC3}">
      <dgm:prSet phldrT="[Text]" custT="1"/>
      <dgm:spPr>
        <a:solidFill>
          <a:srgbClr val="92D050"/>
        </a:solidFill>
      </dgm:spPr>
      <dgm:t>
        <a:bodyPr/>
        <a:lstStyle/>
        <a:p>
          <a:pPr algn="ctr"/>
          <a:r>
            <a:rPr lang="th-TH" sz="2400" b="1" dirty="0" smtClean="0">
              <a:solidFill>
                <a:srgbClr val="000000"/>
              </a:solidFill>
              <a:latin typeface="AngsanaUPC" pitchFamily="18" charset="-34"/>
              <a:cs typeface="AngsanaUPC" pitchFamily="18" charset="-34"/>
            </a:rPr>
            <a:t>การนิเทศด้วยตนเอง</a:t>
          </a:r>
        </a:p>
        <a:p>
          <a:pPr algn="l"/>
          <a:r>
            <a:rPr lang="th-TH" sz="2400" b="1" dirty="0" smtClean="0">
              <a:solidFill>
                <a:srgbClr val="000000"/>
              </a:solidFill>
              <a:latin typeface="AngsanaUPC" pitchFamily="18" charset="-34"/>
              <a:cs typeface="AngsanaUPC" pitchFamily="18" charset="-34"/>
            </a:rPr>
            <a:t>การนิเทศแบบเพื่อน</a:t>
          </a:r>
          <a:endParaRPr lang="th-TH" sz="2400" b="1" dirty="0">
            <a:solidFill>
              <a:srgbClr val="000000"/>
            </a:solidFill>
            <a:latin typeface="AngsanaUPC" pitchFamily="18" charset="-34"/>
            <a:cs typeface="AngsanaUPC" pitchFamily="18" charset="-34"/>
          </a:endParaRPr>
        </a:p>
      </dgm:t>
    </dgm:pt>
    <dgm:pt modelId="{5B467C56-E024-44ED-8FF3-171F5F39F160}" type="parTrans" cxnId="{F3DC8A25-D4D3-4ECD-AF79-BE3AFC99F7E9}">
      <dgm:prSet/>
      <dgm:spPr/>
      <dgm:t>
        <a:bodyPr/>
        <a:lstStyle/>
        <a:p>
          <a:endParaRPr lang="th-TH"/>
        </a:p>
      </dgm:t>
    </dgm:pt>
    <dgm:pt modelId="{2A273C3F-A1A2-4D57-8F20-54AFAFC224B2}" type="sibTrans" cxnId="{F3DC8A25-D4D3-4ECD-AF79-BE3AFC99F7E9}">
      <dgm:prSet/>
      <dgm:spPr/>
      <dgm:t>
        <a:bodyPr/>
        <a:lstStyle/>
        <a:p>
          <a:endParaRPr lang="th-TH"/>
        </a:p>
      </dgm:t>
    </dgm:pt>
    <dgm:pt modelId="{87090F66-E996-416C-819E-AA1427EE0882}">
      <dgm:prSet phldrT="[Text]" custT="1"/>
      <dgm:spPr>
        <a:solidFill>
          <a:srgbClr val="FFC000"/>
        </a:solidFill>
      </dgm:spPr>
      <dgm:t>
        <a:bodyPr/>
        <a:lstStyle/>
        <a:p>
          <a:pPr algn="l"/>
          <a:r>
            <a:rPr lang="th-TH" sz="2400" b="1" dirty="0" smtClean="0">
              <a:solidFill>
                <a:srgbClr val="0000FF"/>
              </a:solidFill>
              <a:latin typeface="AngsanaUPC" pitchFamily="18" charset="-34"/>
              <a:cs typeface="AngsanaUPC" pitchFamily="18" charset="-34"/>
            </a:rPr>
            <a:t>การนิเทศภายนอก</a:t>
          </a:r>
          <a:endParaRPr lang="th-TH" sz="2400" b="1" dirty="0">
            <a:solidFill>
              <a:srgbClr val="0000FF"/>
            </a:solidFill>
            <a:latin typeface="AngsanaUPC" pitchFamily="18" charset="-34"/>
            <a:cs typeface="AngsanaUPC" pitchFamily="18" charset="-34"/>
          </a:endParaRPr>
        </a:p>
      </dgm:t>
    </dgm:pt>
    <dgm:pt modelId="{E383C4D8-EE66-44F7-B83E-1D2C4D07CDD6}" type="parTrans" cxnId="{FE8D0F3D-7A43-4299-BAEE-6B3AEF81E0D3}">
      <dgm:prSet/>
      <dgm:spPr/>
      <dgm:t>
        <a:bodyPr/>
        <a:lstStyle/>
        <a:p>
          <a:endParaRPr lang="th-TH"/>
        </a:p>
      </dgm:t>
    </dgm:pt>
    <dgm:pt modelId="{6E421B99-B3C1-4E41-AF6D-0115AA310B10}" type="sibTrans" cxnId="{FE8D0F3D-7A43-4299-BAEE-6B3AEF81E0D3}">
      <dgm:prSet/>
      <dgm:spPr/>
      <dgm:t>
        <a:bodyPr/>
        <a:lstStyle/>
        <a:p>
          <a:endParaRPr lang="th-TH"/>
        </a:p>
      </dgm:t>
    </dgm:pt>
    <dgm:pt modelId="{3547BCED-EE44-41E1-9DDD-F41B7BE290E7}">
      <dgm:prSet phldrT="[Text]" custT="1"/>
      <dgm:spPr>
        <a:solidFill>
          <a:schemeClr val="accent4">
            <a:lumMod val="40000"/>
            <a:lumOff val="60000"/>
          </a:schemeClr>
        </a:solidFill>
        <a:ln>
          <a:solidFill>
            <a:schemeClr val="accent1"/>
          </a:solidFill>
        </a:ln>
      </dgm:spPr>
      <dgm:t>
        <a:bodyPr/>
        <a:lstStyle/>
        <a:p>
          <a:pPr algn="ctr"/>
          <a:r>
            <a:rPr lang="th-TH" sz="2400" b="1" dirty="0" smtClean="0">
              <a:solidFill>
                <a:srgbClr val="663300"/>
              </a:solidFill>
              <a:latin typeface="AngsanaUPC" pitchFamily="18" charset="-34"/>
              <a:cs typeface="AngsanaUPC" pitchFamily="18" charset="-34"/>
            </a:rPr>
            <a:t>        การนิเทศภายใน             </a:t>
          </a:r>
          <a:r>
            <a:rPr lang="th-TH" sz="1600" b="1" dirty="0" smtClean="0">
              <a:solidFill>
                <a:srgbClr val="FF0000"/>
              </a:solidFill>
              <a:latin typeface="Cordia New" pitchFamily="34" charset="-34"/>
              <a:cs typeface="Cordia New" pitchFamily="34" charset="-34"/>
            </a:rPr>
            <a:t>มาตรฐาน</a:t>
          </a:r>
        </a:p>
        <a:p>
          <a:pPr algn="l"/>
          <a:r>
            <a:rPr lang="th-TH" sz="1600" b="1" dirty="0" smtClean="0">
              <a:solidFill>
                <a:srgbClr val="FF0000"/>
              </a:solidFill>
              <a:latin typeface="Cordia New" pitchFamily="34" charset="-34"/>
              <a:cs typeface="Cordia New" pitchFamily="34" charset="-34"/>
            </a:rPr>
            <a:t>                  ทีมงาน</a:t>
          </a:r>
        </a:p>
        <a:p>
          <a:pPr algn="l"/>
          <a:r>
            <a:rPr lang="th-TH" sz="1600" b="1" dirty="0" smtClean="0">
              <a:solidFill>
                <a:srgbClr val="FF0000"/>
              </a:solidFill>
              <a:latin typeface="Cordia New" pitchFamily="34" charset="-34"/>
              <a:cs typeface="Cordia New" pitchFamily="34" charset="-34"/>
            </a:rPr>
            <a:t>     กำกับติดตาม/ข้อมูลย้อนกลับ</a:t>
          </a:r>
        </a:p>
        <a:p>
          <a:pPr algn="l"/>
          <a:r>
            <a:rPr lang="th-TH" sz="1600" b="1" dirty="0" smtClean="0">
              <a:solidFill>
                <a:srgbClr val="FF0000"/>
              </a:solidFill>
              <a:latin typeface="Cordia New" pitchFamily="34" charset="-34"/>
              <a:cs typeface="Cordia New" pitchFamily="34" charset="-34"/>
            </a:rPr>
            <a:t>             การแก้ปัญหา</a:t>
          </a:r>
        </a:p>
        <a:p>
          <a:pPr algn="l"/>
          <a:r>
            <a:rPr lang="th-TH" sz="1600" b="1" dirty="0" smtClean="0">
              <a:solidFill>
                <a:srgbClr val="FF0000"/>
              </a:solidFill>
              <a:latin typeface="Cordia New" pitchFamily="34" charset="-34"/>
              <a:cs typeface="Cordia New" pitchFamily="34" charset="-34"/>
            </a:rPr>
            <a:t>             มีทรัพยากรเพียงพอ</a:t>
          </a:r>
        </a:p>
        <a:p>
          <a:pPr algn="l"/>
          <a:r>
            <a:rPr lang="th-TH" sz="1600" b="1" dirty="0" smtClean="0">
              <a:solidFill>
                <a:srgbClr val="FF0000"/>
              </a:solidFill>
              <a:latin typeface="Cordia New" pitchFamily="34" charset="-34"/>
              <a:cs typeface="Cordia New" pitchFamily="34" charset="-34"/>
            </a:rPr>
            <a:t>            สื่อสารอย่างเปิดเผย</a:t>
          </a:r>
        </a:p>
        <a:p>
          <a:pPr algn="l"/>
          <a:r>
            <a:rPr lang="th-TH" sz="1600" b="1" dirty="0" smtClean="0">
              <a:solidFill>
                <a:srgbClr val="FF0000"/>
              </a:solidFill>
              <a:latin typeface="Cordia New" pitchFamily="34" charset="-34"/>
              <a:cs typeface="Cordia New" pitchFamily="34" charset="-34"/>
            </a:rPr>
            <a:t>          มีข้อมูลสำหรับตัดสินใจ</a:t>
          </a:r>
          <a:endParaRPr lang="th-TH" sz="1600" b="1" dirty="0">
            <a:solidFill>
              <a:srgbClr val="FF0000"/>
            </a:solidFill>
            <a:latin typeface="Cordia New" pitchFamily="34" charset="-34"/>
            <a:cs typeface="Cordia New" pitchFamily="34" charset="-34"/>
          </a:endParaRPr>
        </a:p>
      </dgm:t>
    </dgm:pt>
    <dgm:pt modelId="{01399744-57B7-4A8E-8167-89ED5C51B8ED}" type="parTrans" cxnId="{66AD2671-79AE-4725-BF2C-4B660E91BB8F}">
      <dgm:prSet/>
      <dgm:spPr/>
      <dgm:t>
        <a:bodyPr/>
        <a:lstStyle/>
        <a:p>
          <a:endParaRPr lang="th-TH"/>
        </a:p>
      </dgm:t>
    </dgm:pt>
    <dgm:pt modelId="{A99615A5-CB85-478F-800E-110C32B9F06C}" type="sibTrans" cxnId="{66AD2671-79AE-4725-BF2C-4B660E91BB8F}">
      <dgm:prSet/>
      <dgm:spPr/>
      <dgm:t>
        <a:bodyPr/>
        <a:lstStyle/>
        <a:p>
          <a:endParaRPr lang="th-TH"/>
        </a:p>
      </dgm:t>
    </dgm:pt>
    <dgm:pt modelId="{E2BD2E83-F8CE-422E-872F-EA85B6855920}" type="pres">
      <dgm:prSet presAssocID="{05A193DA-8C74-44B4-9644-5F1695A38409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C485794D-11C4-442F-9D62-6BAA982C99D0}" type="pres">
      <dgm:prSet presAssocID="{F259097B-D9B8-4104-83AB-47D29E5BCEC3}" presName="circ1" presStyleLbl="vennNode1" presStyleIdx="0" presStyleCnt="3" custScaleX="112146" custLinFactNeighborX="-27466" custLinFactNeighborY="936"/>
      <dgm:spPr/>
      <dgm:t>
        <a:bodyPr/>
        <a:lstStyle/>
        <a:p>
          <a:endParaRPr lang="th-TH"/>
        </a:p>
      </dgm:t>
    </dgm:pt>
    <dgm:pt modelId="{E572FE44-6808-412F-BC65-2AFFE4E2C4AB}" type="pres">
      <dgm:prSet presAssocID="{F259097B-D9B8-4104-83AB-47D29E5BCEC3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1D0F41D2-BFF6-4010-990C-7A46DD5FE7A2}" type="pres">
      <dgm:prSet presAssocID="{87090F66-E996-416C-819E-AA1427EE0882}" presName="circ2" presStyleLbl="vennNode1" presStyleIdx="1" presStyleCnt="3" custAng="20617303" custScaleX="92646" custScaleY="91087" custLinFactNeighborX="-39978" custLinFactNeighborY="14730"/>
      <dgm:spPr/>
      <dgm:t>
        <a:bodyPr/>
        <a:lstStyle/>
        <a:p>
          <a:endParaRPr lang="th-TH"/>
        </a:p>
      </dgm:t>
    </dgm:pt>
    <dgm:pt modelId="{2F97503D-B481-4564-A6AF-648B76F4EFA5}" type="pres">
      <dgm:prSet presAssocID="{87090F66-E996-416C-819E-AA1427EE0882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16E0E37-0AF5-4399-A4D1-05A286C4CA6B}" type="pres">
      <dgm:prSet presAssocID="{3547BCED-EE44-41E1-9DDD-F41B7BE290E7}" presName="circ3" presStyleLbl="vennNode1" presStyleIdx="2" presStyleCnt="3" custScaleX="132864" custScaleY="117306" custLinFactX="1158" custLinFactNeighborX="100000" custLinFactNeighborY="-53202"/>
      <dgm:spPr/>
      <dgm:t>
        <a:bodyPr/>
        <a:lstStyle/>
        <a:p>
          <a:endParaRPr lang="th-TH"/>
        </a:p>
      </dgm:t>
    </dgm:pt>
    <dgm:pt modelId="{AE965DFB-DAD0-48C1-953F-28BC20045401}" type="pres">
      <dgm:prSet presAssocID="{3547BCED-EE44-41E1-9DDD-F41B7BE290E7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07B5A3CF-ACE5-44D0-9DDB-BCD6BFC8C4F8}" type="presOf" srcId="{87090F66-E996-416C-819E-AA1427EE0882}" destId="{2F97503D-B481-4564-A6AF-648B76F4EFA5}" srcOrd="1" destOrd="0" presId="urn:microsoft.com/office/officeart/2005/8/layout/venn1"/>
    <dgm:cxn modelId="{5FC0C5A0-4EFB-4E22-AA45-AE7F8A2840A5}" type="presOf" srcId="{05A193DA-8C74-44B4-9644-5F1695A38409}" destId="{E2BD2E83-F8CE-422E-872F-EA85B6855920}" srcOrd="0" destOrd="0" presId="urn:microsoft.com/office/officeart/2005/8/layout/venn1"/>
    <dgm:cxn modelId="{66AD2671-79AE-4725-BF2C-4B660E91BB8F}" srcId="{05A193DA-8C74-44B4-9644-5F1695A38409}" destId="{3547BCED-EE44-41E1-9DDD-F41B7BE290E7}" srcOrd="2" destOrd="0" parTransId="{01399744-57B7-4A8E-8167-89ED5C51B8ED}" sibTransId="{A99615A5-CB85-478F-800E-110C32B9F06C}"/>
    <dgm:cxn modelId="{90C82AB0-5FFC-496C-8B04-E247D080C4CE}" type="presOf" srcId="{3547BCED-EE44-41E1-9DDD-F41B7BE290E7}" destId="{AE965DFB-DAD0-48C1-953F-28BC20045401}" srcOrd="1" destOrd="0" presId="urn:microsoft.com/office/officeart/2005/8/layout/venn1"/>
    <dgm:cxn modelId="{96A51CD3-27DA-4D08-8A95-C7DADF300476}" type="presOf" srcId="{87090F66-E996-416C-819E-AA1427EE0882}" destId="{1D0F41D2-BFF6-4010-990C-7A46DD5FE7A2}" srcOrd="0" destOrd="0" presId="urn:microsoft.com/office/officeart/2005/8/layout/venn1"/>
    <dgm:cxn modelId="{FEF5D4CB-04E4-409F-A7AC-0B0CAD3E7A03}" type="presOf" srcId="{F259097B-D9B8-4104-83AB-47D29E5BCEC3}" destId="{C485794D-11C4-442F-9D62-6BAA982C99D0}" srcOrd="0" destOrd="0" presId="urn:microsoft.com/office/officeart/2005/8/layout/venn1"/>
    <dgm:cxn modelId="{14411C17-E1CE-4038-A433-691F4B1674B6}" type="presOf" srcId="{F259097B-D9B8-4104-83AB-47D29E5BCEC3}" destId="{E572FE44-6808-412F-BC65-2AFFE4E2C4AB}" srcOrd="1" destOrd="0" presId="urn:microsoft.com/office/officeart/2005/8/layout/venn1"/>
    <dgm:cxn modelId="{8AD983F4-3DFC-4CE2-8716-0783517540BA}" type="presOf" srcId="{3547BCED-EE44-41E1-9DDD-F41B7BE290E7}" destId="{016E0E37-0AF5-4399-A4D1-05A286C4CA6B}" srcOrd="0" destOrd="0" presId="urn:microsoft.com/office/officeart/2005/8/layout/venn1"/>
    <dgm:cxn modelId="{F3DC8A25-D4D3-4ECD-AF79-BE3AFC99F7E9}" srcId="{05A193DA-8C74-44B4-9644-5F1695A38409}" destId="{F259097B-D9B8-4104-83AB-47D29E5BCEC3}" srcOrd="0" destOrd="0" parTransId="{5B467C56-E024-44ED-8FF3-171F5F39F160}" sibTransId="{2A273C3F-A1A2-4D57-8F20-54AFAFC224B2}"/>
    <dgm:cxn modelId="{FE8D0F3D-7A43-4299-BAEE-6B3AEF81E0D3}" srcId="{05A193DA-8C74-44B4-9644-5F1695A38409}" destId="{87090F66-E996-416C-819E-AA1427EE0882}" srcOrd="1" destOrd="0" parTransId="{E383C4D8-EE66-44F7-B83E-1D2C4D07CDD6}" sibTransId="{6E421B99-B3C1-4E41-AF6D-0115AA310B10}"/>
    <dgm:cxn modelId="{9C53AA4D-6B2D-43D2-9733-DFEDD2FA3914}" type="presParOf" srcId="{E2BD2E83-F8CE-422E-872F-EA85B6855920}" destId="{C485794D-11C4-442F-9D62-6BAA982C99D0}" srcOrd="0" destOrd="0" presId="urn:microsoft.com/office/officeart/2005/8/layout/venn1"/>
    <dgm:cxn modelId="{D7E46C41-EABA-47FA-9D7A-7026659F56B2}" type="presParOf" srcId="{E2BD2E83-F8CE-422E-872F-EA85B6855920}" destId="{E572FE44-6808-412F-BC65-2AFFE4E2C4AB}" srcOrd="1" destOrd="0" presId="urn:microsoft.com/office/officeart/2005/8/layout/venn1"/>
    <dgm:cxn modelId="{ED121F4C-3C46-4677-97F3-260934623A48}" type="presParOf" srcId="{E2BD2E83-F8CE-422E-872F-EA85B6855920}" destId="{1D0F41D2-BFF6-4010-990C-7A46DD5FE7A2}" srcOrd="2" destOrd="0" presId="urn:microsoft.com/office/officeart/2005/8/layout/venn1"/>
    <dgm:cxn modelId="{3314705B-A909-432D-93D8-6900867ADC72}" type="presParOf" srcId="{E2BD2E83-F8CE-422E-872F-EA85B6855920}" destId="{2F97503D-B481-4564-A6AF-648B76F4EFA5}" srcOrd="3" destOrd="0" presId="urn:microsoft.com/office/officeart/2005/8/layout/venn1"/>
    <dgm:cxn modelId="{443F3CAE-0687-4341-B9A7-45F3E22D6004}" type="presParOf" srcId="{E2BD2E83-F8CE-422E-872F-EA85B6855920}" destId="{016E0E37-0AF5-4399-A4D1-05A286C4CA6B}" srcOrd="4" destOrd="0" presId="urn:microsoft.com/office/officeart/2005/8/layout/venn1"/>
    <dgm:cxn modelId="{082F367A-4676-4984-BD5D-43A46364B8EF}" type="presParOf" srcId="{E2BD2E83-F8CE-422E-872F-EA85B6855920}" destId="{AE965DFB-DAD0-48C1-953F-28BC20045401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43CAEC4-238A-40CF-8E71-3B58DE8C1AC3}">
      <dsp:nvSpPr>
        <dsp:cNvPr id="0" name=""/>
        <dsp:cNvSpPr/>
      </dsp:nvSpPr>
      <dsp:spPr>
        <a:xfrm>
          <a:off x="1903291" y="675764"/>
          <a:ext cx="4014885" cy="4014885"/>
        </a:xfrm>
        <a:prstGeom prst="blockArc">
          <a:avLst>
            <a:gd name="adj1" fmla="val 10961407"/>
            <a:gd name="adj2" fmla="val 16479934"/>
            <a:gd name="adj3" fmla="val 464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B6C311-36E5-4217-AB14-C2572BBCD26A}">
      <dsp:nvSpPr>
        <dsp:cNvPr id="0" name=""/>
        <dsp:cNvSpPr/>
      </dsp:nvSpPr>
      <dsp:spPr>
        <a:xfrm>
          <a:off x="1905273" y="610240"/>
          <a:ext cx="4014885" cy="4014885"/>
        </a:xfrm>
        <a:prstGeom prst="blockArc">
          <a:avLst>
            <a:gd name="adj1" fmla="val 5071212"/>
            <a:gd name="adj2" fmla="val 10846472"/>
            <a:gd name="adj3" fmla="val 464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03F118-636F-4BFD-8005-E52D75CEEBEA}">
      <dsp:nvSpPr>
        <dsp:cNvPr id="0" name=""/>
        <dsp:cNvSpPr/>
      </dsp:nvSpPr>
      <dsp:spPr>
        <a:xfrm>
          <a:off x="2232910" y="606310"/>
          <a:ext cx="4014885" cy="4014885"/>
        </a:xfrm>
        <a:prstGeom prst="blockArc">
          <a:avLst>
            <a:gd name="adj1" fmla="val 21591178"/>
            <a:gd name="adj2" fmla="val 5646330"/>
            <a:gd name="adj3" fmla="val 464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95BBD0-3512-432E-ACD8-B2C9547A61C4}">
      <dsp:nvSpPr>
        <dsp:cNvPr id="0" name=""/>
        <dsp:cNvSpPr/>
      </dsp:nvSpPr>
      <dsp:spPr>
        <a:xfrm>
          <a:off x="2234280" y="674748"/>
          <a:ext cx="4014885" cy="4014885"/>
        </a:xfrm>
        <a:prstGeom prst="blockArc">
          <a:avLst>
            <a:gd name="adj1" fmla="val 15898957"/>
            <a:gd name="adj2" fmla="val 21471164"/>
            <a:gd name="adj3" fmla="val 464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53D967-F51E-4FA5-A247-060BA3EE37B7}">
      <dsp:nvSpPr>
        <dsp:cNvPr id="0" name=""/>
        <dsp:cNvSpPr/>
      </dsp:nvSpPr>
      <dsp:spPr>
        <a:xfrm>
          <a:off x="3077741" y="1684498"/>
          <a:ext cx="2044454" cy="1848445"/>
        </a:xfrm>
        <a:prstGeom prst="ellipse">
          <a:avLst/>
        </a:prstGeom>
        <a:solidFill>
          <a:srgbClr val="FFFF6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rgbClr val="000000"/>
              </a:solidFill>
            </a:rPr>
            <a:t>กระบวน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rgbClr val="000000"/>
              </a:solidFill>
            </a:rPr>
            <a:t>การนิเทศ</a:t>
          </a:r>
          <a:endParaRPr lang="th-TH" sz="2800" b="1" kern="1200" dirty="0">
            <a:solidFill>
              <a:srgbClr val="000000"/>
            </a:solidFill>
          </a:endParaRPr>
        </a:p>
      </dsp:txBody>
      <dsp:txXfrm>
        <a:off x="3077741" y="1684498"/>
        <a:ext cx="2044454" cy="1848445"/>
      </dsp:txXfrm>
    </dsp:sp>
    <dsp:sp modelId="{34A19397-71F1-41A8-B3D0-772CBB9F1167}">
      <dsp:nvSpPr>
        <dsp:cNvPr id="0" name=""/>
        <dsp:cNvSpPr/>
      </dsp:nvSpPr>
      <dsp:spPr>
        <a:xfrm>
          <a:off x="3048001" y="81887"/>
          <a:ext cx="2044458" cy="1293911"/>
        </a:xfrm>
        <a:prstGeom prst="ellipse">
          <a:avLst/>
        </a:prstGeom>
        <a:solidFill>
          <a:srgbClr val="FFFF6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rgbClr val="000000"/>
              </a:solidFill>
            </a:rPr>
            <a:t>กำหนดความคาดหวัง</a:t>
          </a:r>
          <a:endParaRPr lang="th-TH" sz="2800" b="1" kern="1200" dirty="0">
            <a:solidFill>
              <a:srgbClr val="000000"/>
            </a:solidFill>
          </a:endParaRPr>
        </a:p>
      </dsp:txBody>
      <dsp:txXfrm>
        <a:off x="3048001" y="81887"/>
        <a:ext cx="2044458" cy="1293911"/>
      </dsp:txXfrm>
    </dsp:sp>
    <dsp:sp modelId="{CF7D239B-16BB-453E-B91B-D74A31DAD5B1}">
      <dsp:nvSpPr>
        <dsp:cNvPr id="0" name=""/>
        <dsp:cNvSpPr/>
      </dsp:nvSpPr>
      <dsp:spPr>
        <a:xfrm>
          <a:off x="5237975" y="1872207"/>
          <a:ext cx="1926466" cy="1473027"/>
        </a:xfrm>
        <a:prstGeom prst="ellipse">
          <a:avLst/>
        </a:prstGeom>
        <a:solidFill>
          <a:srgbClr val="FFFF6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solidFill>
                <a:srgbClr val="000000"/>
              </a:solidFill>
            </a:rPr>
            <a:t>กำกับติดตาม/ประเมินผลการปฏิบัติงาน</a:t>
          </a:r>
          <a:endParaRPr lang="th-TH" sz="2400" b="1" kern="1200" dirty="0">
            <a:solidFill>
              <a:srgbClr val="000000"/>
            </a:solidFill>
          </a:endParaRPr>
        </a:p>
      </dsp:txBody>
      <dsp:txXfrm>
        <a:off x="5237975" y="1872207"/>
        <a:ext cx="1926466" cy="1473027"/>
      </dsp:txXfrm>
    </dsp:sp>
    <dsp:sp modelId="{BF134116-67BA-4917-A717-3A6C77F27A1F}">
      <dsp:nvSpPr>
        <dsp:cNvPr id="0" name=""/>
        <dsp:cNvSpPr/>
      </dsp:nvSpPr>
      <dsp:spPr>
        <a:xfrm>
          <a:off x="3105972" y="3922627"/>
          <a:ext cx="1987991" cy="1293911"/>
        </a:xfrm>
        <a:prstGeom prst="ellipse">
          <a:avLst/>
        </a:prstGeom>
        <a:solidFill>
          <a:srgbClr val="FFFF6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rgbClr val="000000"/>
              </a:solidFill>
            </a:rPr>
            <a:t>ระบุปัญหา /โอกาส</a:t>
          </a:r>
          <a:endParaRPr lang="th-TH" sz="2800" b="1" kern="1200" dirty="0">
            <a:solidFill>
              <a:srgbClr val="000000"/>
            </a:solidFill>
          </a:endParaRPr>
        </a:p>
      </dsp:txBody>
      <dsp:txXfrm>
        <a:off x="3105972" y="3922627"/>
        <a:ext cx="1987991" cy="1293911"/>
      </dsp:txXfrm>
    </dsp:sp>
    <dsp:sp modelId="{D4F4AD1A-1047-46EB-83E0-238898147219}">
      <dsp:nvSpPr>
        <dsp:cNvPr id="0" name=""/>
        <dsp:cNvSpPr/>
      </dsp:nvSpPr>
      <dsp:spPr>
        <a:xfrm>
          <a:off x="1018463" y="1800201"/>
          <a:ext cx="1867140" cy="1581949"/>
        </a:xfrm>
        <a:prstGeom prst="ellipse">
          <a:avLst/>
        </a:prstGeom>
        <a:solidFill>
          <a:srgbClr val="FFFF6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solidFill>
                <a:srgbClr val="000000"/>
              </a:solidFill>
            </a:rPr>
            <a:t>ปฏิบัติการ</a:t>
          </a:r>
          <a:endParaRPr lang="th-TH" sz="2400" b="1" kern="1200" dirty="0">
            <a:solidFill>
              <a:srgbClr val="000000"/>
            </a:solidFill>
          </a:endParaRPr>
        </a:p>
      </dsp:txBody>
      <dsp:txXfrm>
        <a:off x="1018463" y="1800201"/>
        <a:ext cx="1867140" cy="158194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D0A6514-32EF-4AF7-99AA-2E333B90705B}">
      <dsp:nvSpPr>
        <dsp:cNvPr id="0" name=""/>
        <dsp:cNvSpPr/>
      </dsp:nvSpPr>
      <dsp:spPr>
        <a:xfrm>
          <a:off x="18101" y="554199"/>
          <a:ext cx="4594962" cy="4197198"/>
        </a:xfrm>
        <a:prstGeom prst="ellipse">
          <a:avLst/>
        </a:prstGeom>
        <a:solidFill>
          <a:srgbClr val="FFFF6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A9D44B-7C26-4987-8E55-AF6AA60438C8}">
      <dsp:nvSpPr>
        <dsp:cNvPr id="0" name=""/>
        <dsp:cNvSpPr/>
      </dsp:nvSpPr>
      <dsp:spPr>
        <a:xfrm>
          <a:off x="959087" y="938614"/>
          <a:ext cx="2809564" cy="2839047"/>
        </a:xfrm>
        <a:prstGeom prst="ellipse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FAFAFC9-994D-4902-9CD2-AB3856AFB63E}">
      <dsp:nvSpPr>
        <dsp:cNvPr id="0" name=""/>
        <dsp:cNvSpPr/>
      </dsp:nvSpPr>
      <dsp:spPr>
        <a:xfrm>
          <a:off x="1482616" y="1597167"/>
          <a:ext cx="1642244" cy="1582044"/>
        </a:xfrm>
        <a:prstGeom prst="ellipse">
          <a:avLst/>
        </a:prstGeom>
        <a:solidFill>
          <a:schemeClr val="tx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2B47EF-45CB-4736-A62D-9D8ABD87F57A}">
      <dsp:nvSpPr>
        <dsp:cNvPr id="0" name=""/>
        <dsp:cNvSpPr/>
      </dsp:nvSpPr>
      <dsp:spPr>
        <a:xfrm>
          <a:off x="4166425" y="1219126"/>
          <a:ext cx="2702977" cy="9495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25400" bIns="254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dirty="0" smtClean="0"/>
            <a:t>                           จังหวัด / อำเภอ</a:t>
          </a:r>
          <a:endParaRPr lang="th-TH" sz="2000" b="1" kern="1200" dirty="0"/>
        </a:p>
      </dsp:txBody>
      <dsp:txXfrm>
        <a:off x="4166425" y="1219126"/>
        <a:ext cx="2702977" cy="949518"/>
      </dsp:txXfrm>
    </dsp:sp>
    <dsp:sp modelId="{29A91244-DB32-48C7-AF11-E1B221E3C5B2}">
      <dsp:nvSpPr>
        <dsp:cNvPr id="0" name=""/>
        <dsp:cNvSpPr/>
      </dsp:nvSpPr>
      <dsp:spPr>
        <a:xfrm>
          <a:off x="4968371" y="988151"/>
          <a:ext cx="185341" cy="45722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A898348-B5B3-4A61-A47F-746F34CE718A}">
      <dsp:nvSpPr>
        <dsp:cNvPr id="0" name=""/>
        <dsp:cNvSpPr/>
      </dsp:nvSpPr>
      <dsp:spPr>
        <a:xfrm rot="5400000">
          <a:off x="3398945" y="340366"/>
          <a:ext cx="1218476" cy="2354777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FA120B-AF75-49BC-90BB-61FA4CBB1854}">
      <dsp:nvSpPr>
        <dsp:cNvPr id="0" name=""/>
        <dsp:cNvSpPr/>
      </dsp:nvSpPr>
      <dsp:spPr>
        <a:xfrm>
          <a:off x="4812003" y="222722"/>
          <a:ext cx="1394197" cy="10310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25400" bIns="254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dirty="0" smtClean="0"/>
            <a:t>สิ่งอำนวยความสะดวก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dirty="0" smtClean="0"/>
            <a:t>     </a:t>
          </a:r>
          <a:endParaRPr lang="th-TH" sz="2000" b="1" kern="1200" dirty="0"/>
        </a:p>
      </dsp:txBody>
      <dsp:txXfrm>
        <a:off x="4812003" y="222722"/>
        <a:ext cx="1394197" cy="1031088"/>
      </dsp:txXfrm>
    </dsp:sp>
    <dsp:sp modelId="{6EADA80F-E3FA-47A0-B7D6-26610E88CC0E}">
      <dsp:nvSpPr>
        <dsp:cNvPr id="0" name=""/>
        <dsp:cNvSpPr/>
      </dsp:nvSpPr>
      <dsp:spPr>
        <a:xfrm flipV="1">
          <a:off x="4190998" y="4005422"/>
          <a:ext cx="1300551" cy="566578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E98616-424B-4304-B2E0-9352658C7F92}">
      <dsp:nvSpPr>
        <dsp:cNvPr id="0" name=""/>
        <dsp:cNvSpPr/>
      </dsp:nvSpPr>
      <dsp:spPr>
        <a:xfrm rot="5400000">
          <a:off x="2389749" y="1693785"/>
          <a:ext cx="1707663" cy="2067564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D423A91-A183-461E-A03F-E08C3D7019C9}">
      <dsp:nvSpPr>
        <dsp:cNvPr id="0" name=""/>
        <dsp:cNvSpPr/>
      </dsp:nvSpPr>
      <dsp:spPr>
        <a:xfrm rot="21429394">
          <a:off x="5193633" y="2699416"/>
          <a:ext cx="1122105" cy="5145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2286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800" b="1" kern="1200" dirty="0" smtClean="0"/>
            <a:t>ส่วนกลาง</a:t>
          </a:r>
          <a:endParaRPr lang="th-TH" sz="1800" b="1" kern="1200" dirty="0"/>
        </a:p>
      </dsp:txBody>
      <dsp:txXfrm rot="21429394">
        <a:off x="5193633" y="2699416"/>
        <a:ext cx="1122105" cy="514594"/>
      </dsp:txXfrm>
    </dsp:sp>
    <dsp:sp modelId="{82CEA57A-1BD3-409C-82A7-C3CD77CCDCC9}">
      <dsp:nvSpPr>
        <dsp:cNvPr id="0" name=""/>
        <dsp:cNvSpPr/>
      </dsp:nvSpPr>
      <dsp:spPr>
        <a:xfrm flipH="1" flipV="1">
          <a:off x="4860664" y="4123373"/>
          <a:ext cx="529737" cy="448626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823EC79-BD58-49D8-A6AF-6CB95EFDAAAF}">
      <dsp:nvSpPr>
        <dsp:cNvPr id="0" name=""/>
        <dsp:cNvSpPr/>
      </dsp:nvSpPr>
      <dsp:spPr>
        <a:xfrm rot="5400000">
          <a:off x="3247251" y="2614911"/>
          <a:ext cx="1923409" cy="129470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6233B9F-9F64-4624-87B2-95CE85E8BF20}">
      <dsp:nvSpPr>
        <dsp:cNvPr id="0" name=""/>
        <dsp:cNvSpPr/>
      </dsp:nvSpPr>
      <dsp:spPr>
        <a:xfrm>
          <a:off x="2447336" y="197"/>
          <a:ext cx="3188950" cy="5968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solidFill>
                <a:srgbClr val="3319F3"/>
              </a:solidFill>
            </a:rPr>
            <a:t>ผลลัพธ์ที่ได้รับ </a:t>
          </a:r>
          <a:r>
            <a:rPr lang="en-US" sz="1800" b="1" kern="1200" dirty="0" smtClean="0">
              <a:solidFill>
                <a:srgbClr val="FFFF00"/>
              </a:solidFill>
            </a:rPr>
            <a:t>(Outcomes)</a:t>
          </a:r>
          <a:endParaRPr lang="th-TH" sz="1800" b="1" kern="1200" dirty="0">
            <a:solidFill>
              <a:srgbClr val="FFFF00"/>
            </a:solidFill>
          </a:endParaRPr>
        </a:p>
      </dsp:txBody>
      <dsp:txXfrm>
        <a:off x="2447336" y="197"/>
        <a:ext cx="3188950" cy="596818"/>
      </dsp:txXfrm>
    </dsp:sp>
    <dsp:sp modelId="{CC236AE4-4AB2-4A40-8F70-44F4B8AE8754}">
      <dsp:nvSpPr>
        <dsp:cNvPr id="0" name=""/>
        <dsp:cNvSpPr/>
      </dsp:nvSpPr>
      <dsp:spPr>
        <a:xfrm>
          <a:off x="2439479" y="591692"/>
          <a:ext cx="3188950" cy="5968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solidFill>
                <a:srgbClr val="3319F3"/>
              </a:solidFill>
            </a:rPr>
            <a:t>มาตรฐาน</a:t>
          </a:r>
          <a:r>
            <a:rPr lang="th-TH" sz="2400" b="1" kern="1200" dirty="0" smtClean="0">
              <a:solidFill>
                <a:srgbClr val="FFFF00"/>
              </a:solidFill>
            </a:rPr>
            <a:t> </a:t>
          </a:r>
          <a:r>
            <a:rPr lang="en-US" sz="1800" b="1" kern="1200" dirty="0" smtClean="0">
              <a:solidFill>
                <a:srgbClr val="FFFF00"/>
              </a:solidFill>
            </a:rPr>
            <a:t>(Standard)</a:t>
          </a:r>
          <a:endParaRPr lang="th-TH" sz="1800" b="1" kern="1200" dirty="0">
            <a:solidFill>
              <a:srgbClr val="FFFF00"/>
            </a:solidFill>
          </a:endParaRPr>
        </a:p>
      </dsp:txBody>
      <dsp:txXfrm>
        <a:off x="2439479" y="591692"/>
        <a:ext cx="3188950" cy="596818"/>
      </dsp:txXfrm>
    </dsp:sp>
    <dsp:sp modelId="{A8A39352-FA18-458C-8DA4-3D82CEE510AF}">
      <dsp:nvSpPr>
        <dsp:cNvPr id="0" name=""/>
        <dsp:cNvSpPr/>
      </dsp:nvSpPr>
      <dsp:spPr>
        <a:xfrm>
          <a:off x="2439479" y="1230963"/>
          <a:ext cx="3188950" cy="5968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solidFill>
                <a:srgbClr val="3319F3"/>
              </a:solidFill>
            </a:rPr>
            <a:t>ทีมงาน</a:t>
          </a:r>
          <a:r>
            <a:rPr lang="th-TH" sz="2400" b="1" kern="1200" dirty="0" smtClean="0">
              <a:solidFill>
                <a:srgbClr val="FFFF00"/>
              </a:solidFill>
            </a:rPr>
            <a:t> </a:t>
          </a:r>
          <a:r>
            <a:rPr lang="en-US" sz="1800" b="1" kern="1200" dirty="0" smtClean="0">
              <a:solidFill>
                <a:srgbClr val="FFFF00"/>
              </a:solidFill>
            </a:rPr>
            <a:t>(Teamwork)</a:t>
          </a:r>
          <a:endParaRPr lang="th-TH" sz="1800" b="1" kern="1200" dirty="0">
            <a:solidFill>
              <a:srgbClr val="FFFF00"/>
            </a:solidFill>
          </a:endParaRPr>
        </a:p>
      </dsp:txBody>
      <dsp:txXfrm>
        <a:off x="2439479" y="1230963"/>
        <a:ext cx="3188950" cy="596818"/>
      </dsp:txXfrm>
    </dsp:sp>
    <dsp:sp modelId="{2A063029-D30C-496F-ACFA-756D784E89BD}">
      <dsp:nvSpPr>
        <dsp:cNvPr id="0" name=""/>
        <dsp:cNvSpPr/>
      </dsp:nvSpPr>
      <dsp:spPr>
        <a:xfrm>
          <a:off x="2439479" y="1870233"/>
          <a:ext cx="3188950" cy="5968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dirty="0" smtClean="0">
              <a:solidFill>
                <a:srgbClr val="3319F3"/>
              </a:solidFill>
            </a:rPr>
            <a:t>การกำกับติดตามและข้อมูลย้อนกลับ </a:t>
          </a:r>
          <a:r>
            <a:rPr lang="en-US" sz="1600" b="1" kern="1200" dirty="0" smtClean="0">
              <a:solidFill>
                <a:srgbClr val="FFFF00"/>
              </a:solidFill>
            </a:rPr>
            <a:t>(Monitoring and Feedback)</a:t>
          </a:r>
          <a:endParaRPr lang="th-TH" sz="1600" b="1" kern="1200" dirty="0">
            <a:solidFill>
              <a:srgbClr val="FFFF00"/>
            </a:solidFill>
          </a:endParaRPr>
        </a:p>
      </dsp:txBody>
      <dsp:txXfrm>
        <a:off x="2439479" y="1870233"/>
        <a:ext cx="3188950" cy="596818"/>
      </dsp:txXfrm>
    </dsp:sp>
    <dsp:sp modelId="{DEDAEC5A-916E-42FA-BB9A-A580326DE268}">
      <dsp:nvSpPr>
        <dsp:cNvPr id="0" name=""/>
        <dsp:cNvSpPr/>
      </dsp:nvSpPr>
      <dsp:spPr>
        <a:xfrm>
          <a:off x="2447336" y="2506836"/>
          <a:ext cx="3188950" cy="5968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solidFill>
                <a:srgbClr val="3319F3"/>
              </a:solidFill>
            </a:rPr>
            <a:t>การแก้ปัญหา </a:t>
          </a:r>
          <a:r>
            <a:rPr lang="en-US" sz="1600" b="1" kern="1200" dirty="0" smtClean="0">
              <a:solidFill>
                <a:srgbClr val="FFFF00"/>
              </a:solidFill>
            </a:rPr>
            <a:t>(Problem Solving</a:t>
          </a:r>
          <a:r>
            <a:rPr lang="en-US" sz="1600" b="1" kern="1200" dirty="0" smtClean="0"/>
            <a:t>)</a:t>
          </a:r>
          <a:endParaRPr lang="th-TH" sz="1600" b="1" kern="1200" dirty="0"/>
        </a:p>
      </dsp:txBody>
      <dsp:txXfrm>
        <a:off x="2447336" y="2506836"/>
        <a:ext cx="3188950" cy="596818"/>
      </dsp:txXfrm>
    </dsp:sp>
    <dsp:sp modelId="{7B372C98-71A5-4FC8-BB0F-C74119B36BA5}">
      <dsp:nvSpPr>
        <dsp:cNvPr id="0" name=""/>
        <dsp:cNvSpPr/>
      </dsp:nvSpPr>
      <dsp:spPr>
        <a:xfrm>
          <a:off x="2447336" y="3133496"/>
          <a:ext cx="3188950" cy="5968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solidFill>
                <a:srgbClr val="3319F3"/>
              </a:solidFill>
              <a:latin typeface="AngsanaUPC" pitchFamily="18" charset="-34"/>
              <a:cs typeface="AngsanaUPC" pitchFamily="18" charset="-34"/>
            </a:rPr>
            <a:t>มีทรัพยากรเพียงพอ</a:t>
          </a:r>
          <a:r>
            <a:rPr lang="th-TH" sz="2400" b="1" kern="1200" dirty="0" smtClean="0">
              <a:solidFill>
                <a:srgbClr val="FFFF00"/>
              </a:solidFill>
              <a:latin typeface="AngsanaUPC" pitchFamily="18" charset="-34"/>
              <a:cs typeface="AngsanaUPC" pitchFamily="18" charset="-34"/>
            </a:rPr>
            <a:t> </a:t>
          </a:r>
          <a:r>
            <a:rPr lang="en-US" sz="2000" b="1" kern="1200" dirty="0" smtClean="0">
              <a:solidFill>
                <a:srgbClr val="FFFF00"/>
              </a:solidFill>
              <a:latin typeface="AngsanaUPC" pitchFamily="18" charset="-34"/>
              <a:cs typeface="AngsanaUPC" pitchFamily="18" charset="-34"/>
            </a:rPr>
            <a:t>(</a:t>
          </a:r>
          <a:r>
            <a:rPr lang="en-US" sz="2400" b="1" kern="1200" dirty="0" smtClean="0">
              <a:solidFill>
                <a:srgbClr val="FFFF00"/>
              </a:solidFill>
              <a:latin typeface="AngsanaUPC" pitchFamily="18" charset="-34"/>
              <a:cs typeface="AngsanaUPC" pitchFamily="18" charset="-34"/>
            </a:rPr>
            <a:t>Optimization of Resources)</a:t>
          </a:r>
          <a:endParaRPr lang="th-TH" sz="2400" b="1" kern="1200" dirty="0">
            <a:solidFill>
              <a:srgbClr val="FFFF00"/>
            </a:solidFill>
            <a:latin typeface="AngsanaUPC" pitchFamily="18" charset="-34"/>
            <a:cs typeface="AngsanaUPC" pitchFamily="18" charset="-34"/>
          </a:endParaRPr>
        </a:p>
      </dsp:txBody>
      <dsp:txXfrm>
        <a:off x="2447336" y="3133496"/>
        <a:ext cx="3188950" cy="596818"/>
      </dsp:txXfrm>
    </dsp:sp>
    <dsp:sp modelId="{3383AACF-8DF1-41E2-BFC3-079235428FD5}">
      <dsp:nvSpPr>
        <dsp:cNvPr id="0" name=""/>
        <dsp:cNvSpPr/>
      </dsp:nvSpPr>
      <dsp:spPr>
        <a:xfrm>
          <a:off x="2447336" y="3760155"/>
          <a:ext cx="3188950" cy="5968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solidFill>
                <a:srgbClr val="3319F3"/>
              </a:solidFill>
            </a:rPr>
            <a:t>สื่อสารอย่างเปิดเผย</a:t>
          </a:r>
          <a:r>
            <a:rPr lang="en-US" sz="2400" b="1" kern="1200" dirty="0" smtClean="0">
              <a:solidFill>
                <a:srgbClr val="3319F3"/>
              </a:solidFill>
            </a:rPr>
            <a:t> </a:t>
          </a:r>
          <a:r>
            <a:rPr lang="en-US" sz="2000" b="1" kern="1200" dirty="0" smtClean="0">
              <a:solidFill>
                <a:srgbClr val="FFFF00"/>
              </a:solidFill>
            </a:rPr>
            <a:t>(</a:t>
          </a:r>
          <a:r>
            <a:rPr lang="en-US" sz="1400" b="1" kern="1200" dirty="0" smtClean="0">
              <a:solidFill>
                <a:srgbClr val="FFFF00"/>
              </a:solidFill>
            </a:rPr>
            <a:t>Open Communication)</a:t>
          </a:r>
          <a:endParaRPr lang="th-TH" sz="1400" b="1" kern="1200" dirty="0">
            <a:solidFill>
              <a:srgbClr val="FFFF00"/>
            </a:solidFill>
          </a:endParaRPr>
        </a:p>
      </dsp:txBody>
      <dsp:txXfrm>
        <a:off x="2447336" y="3760155"/>
        <a:ext cx="3188950" cy="596818"/>
      </dsp:txXfrm>
    </dsp:sp>
    <dsp:sp modelId="{B7092666-3018-47AE-9B82-B57507B701E4}">
      <dsp:nvSpPr>
        <dsp:cNvPr id="0" name=""/>
        <dsp:cNvSpPr/>
      </dsp:nvSpPr>
      <dsp:spPr>
        <a:xfrm>
          <a:off x="2447336" y="4379731"/>
          <a:ext cx="3188950" cy="5968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dirty="0" smtClean="0">
              <a:solidFill>
                <a:srgbClr val="3319F3"/>
              </a:solidFill>
            </a:rPr>
            <a:t>มีข้อมูลสำหรับการตัดสินใจ </a:t>
          </a:r>
          <a:r>
            <a:rPr lang="th-TH" sz="1800" b="1" kern="1200" dirty="0" smtClean="0">
              <a:solidFill>
                <a:srgbClr val="FFFF00"/>
              </a:solidFill>
            </a:rPr>
            <a:t>(</a:t>
          </a:r>
          <a:r>
            <a:rPr lang="en-US" sz="1800" b="1" kern="1200" dirty="0" smtClean="0">
              <a:solidFill>
                <a:srgbClr val="FFFF00"/>
              </a:solidFill>
            </a:rPr>
            <a:t> </a:t>
          </a:r>
          <a:r>
            <a:rPr lang="en-US" sz="1400" b="1" kern="1200" dirty="0" smtClean="0">
              <a:solidFill>
                <a:srgbClr val="FFFF00"/>
              </a:solidFill>
            </a:rPr>
            <a:t>Data for Decision Making)</a:t>
          </a:r>
          <a:endParaRPr lang="th-TH" sz="1400" b="1" kern="1200" dirty="0">
            <a:solidFill>
              <a:srgbClr val="FFFF00"/>
            </a:solidFill>
          </a:endParaRPr>
        </a:p>
      </dsp:txBody>
      <dsp:txXfrm>
        <a:off x="2447336" y="4379731"/>
        <a:ext cx="3188950" cy="596818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485794D-11C4-442F-9D62-6BAA982C99D0}">
      <dsp:nvSpPr>
        <dsp:cNvPr id="0" name=""/>
        <dsp:cNvSpPr/>
      </dsp:nvSpPr>
      <dsp:spPr>
        <a:xfrm>
          <a:off x="1993426" y="38621"/>
          <a:ext cx="3001894" cy="2676773"/>
        </a:xfrm>
        <a:prstGeom prst="ellipse">
          <a:avLst/>
        </a:prstGeom>
        <a:solidFill>
          <a:srgbClr val="92D050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solidFill>
                <a:srgbClr val="000000"/>
              </a:solidFill>
              <a:latin typeface="AngsanaUPC" pitchFamily="18" charset="-34"/>
              <a:cs typeface="AngsanaUPC" pitchFamily="18" charset="-34"/>
            </a:rPr>
            <a:t>การนิเทศด้วยตนเอง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solidFill>
                <a:srgbClr val="000000"/>
              </a:solidFill>
              <a:latin typeface="AngsanaUPC" pitchFamily="18" charset="-34"/>
              <a:cs typeface="AngsanaUPC" pitchFamily="18" charset="-34"/>
            </a:rPr>
            <a:t>การนิเทศแบบเพื่อน</a:t>
          </a:r>
          <a:endParaRPr lang="th-TH" sz="2400" b="1" kern="1200" dirty="0">
            <a:solidFill>
              <a:srgbClr val="000000"/>
            </a:solidFill>
            <a:latin typeface="AngsanaUPC" pitchFamily="18" charset="-34"/>
            <a:cs typeface="AngsanaUPC" pitchFamily="18" charset="-34"/>
          </a:endParaRPr>
        </a:p>
      </dsp:txBody>
      <dsp:txXfrm>
        <a:off x="2393678" y="507056"/>
        <a:ext cx="2201389" cy="1204548"/>
      </dsp:txXfrm>
    </dsp:sp>
    <dsp:sp modelId="{1D0F41D2-BFF6-4010-990C-7A46DD5FE7A2}">
      <dsp:nvSpPr>
        <dsp:cNvPr id="0" name=""/>
        <dsp:cNvSpPr/>
      </dsp:nvSpPr>
      <dsp:spPr>
        <a:xfrm rot="20617303">
          <a:off x="2885362" y="2200129"/>
          <a:ext cx="2479923" cy="2438192"/>
        </a:xfrm>
        <a:prstGeom prst="ellipse">
          <a:avLst/>
        </a:prstGeom>
        <a:solidFill>
          <a:srgbClr val="FFC000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solidFill>
                <a:srgbClr val="0000FF"/>
              </a:solidFill>
              <a:latin typeface="AngsanaUPC" pitchFamily="18" charset="-34"/>
              <a:cs typeface="AngsanaUPC" pitchFamily="18" charset="-34"/>
            </a:rPr>
            <a:t>การนิเทศภายนอก</a:t>
          </a:r>
          <a:endParaRPr lang="th-TH" sz="2400" b="1" kern="1200" dirty="0">
            <a:solidFill>
              <a:srgbClr val="0000FF"/>
            </a:solidFill>
            <a:latin typeface="AngsanaUPC" pitchFamily="18" charset="-34"/>
            <a:cs typeface="AngsanaUPC" pitchFamily="18" charset="-34"/>
          </a:endParaRPr>
        </a:p>
      </dsp:txBody>
      <dsp:txXfrm rot="20617303">
        <a:off x="3643806" y="2829995"/>
        <a:ext cx="1487954" cy="1341006"/>
      </dsp:txXfrm>
    </dsp:sp>
    <dsp:sp modelId="{016E0E37-0AF5-4399-A4D1-05A286C4CA6B}">
      <dsp:nvSpPr>
        <dsp:cNvPr id="0" name=""/>
        <dsp:cNvSpPr/>
      </dsp:nvSpPr>
      <dsp:spPr>
        <a:xfrm>
          <a:off x="4193243" y="30831"/>
          <a:ext cx="3556468" cy="3140016"/>
        </a:xfrm>
        <a:prstGeom prst="ellipse">
          <a:avLst/>
        </a:prstGeom>
        <a:solidFill>
          <a:schemeClr val="accent4">
            <a:lumMod val="40000"/>
            <a:lumOff val="60000"/>
          </a:schemeClr>
        </a:solidFill>
        <a:ln>
          <a:solidFill>
            <a:schemeClr val="accent1"/>
          </a:solidFill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solidFill>
                <a:srgbClr val="663300"/>
              </a:solidFill>
              <a:latin typeface="AngsanaUPC" pitchFamily="18" charset="-34"/>
              <a:cs typeface="AngsanaUPC" pitchFamily="18" charset="-34"/>
            </a:rPr>
            <a:t>        การนิเทศภายใน             </a:t>
          </a:r>
          <a:r>
            <a:rPr lang="th-TH" sz="1600" b="1" kern="1200" dirty="0" smtClean="0">
              <a:solidFill>
                <a:srgbClr val="FF0000"/>
              </a:solidFill>
              <a:latin typeface="Cordia New" pitchFamily="34" charset="-34"/>
              <a:cs typeface="Cordia New" pitchFamily="34" charset="-34"/>
            </a:rPr>
            <a:t>มาตรฐาน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b="1" kern="1200" dirty="0" smtClean="0">
              <a:solidFill>
                <a:srgbClr val="FF0000"/>
              </a:solidFill>
              <a:latin typeface="Cordia New" pitchFamily="34" charset="-34"/>
              <a:cs typeface="Cordia New" pitchFamily="34" charset="-34"/>
            </a:rPr>
            <a:t>                  ทีมงาน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b="1" kern="1200" dirty="0" smtClean="0">
              <a:solidFill>
                <a:srgbClr val="FF0000"/>
              </a:solidFill>
              <a:latin typeface="Cordia New" pitchFamily="34" charset="-34"/>
              <a:cs typeface="Cordia New" pitchFamily="34" charset="-34"/>
            </a:rPr>
            <a:t>     กำกับติดตาม/ข้อมูลย้อนกลับ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b="1" kern="1200" dirty="0" smtClean="0">
              <a:solidFill>
                <a:srgbClr val="FF0000"/>
              </a:solidFill>
              <a:latin typeface="Cordia New" pitchFamily="34" charset="-34"/>
              <a:cs typeface="Cordia New" pitchFamily="34" charset="-34"/>
            </a:rPr>
            <a:t>             การแก้ปัญหา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b="1" kern="1200" dirty="0" smtClean="0">
              <a:solidFill>
                <a:srgbClr val="FF0000"/>
              </a:solidFill>
              <a:latin typeface="Cordia New" pitchFamily="34" charset="-34"/>
              <a:cs typeface="Cordia New" pitchFamily="34" charset="-34"/>
            </a:rPr>
            <a:t>             มีทรัพยากรเพียงพอ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b="1" kern="1200" dirty="0" smtClean="0">
              <a:solidFill>
                <a:srgbClr val="FF0000"/>
              </a:solidFill>
              <a:latin typeface="Cordia New" pitchFamily="34" charset="-34"/>
              <a:cs typeface="Cordia New" pitchFamily="34" charset="-34"/>
            </a:rPr>
            <a:t>            สื่อสารอย่างเปิดเผย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b="1" kern="1200" dirty="0" smtClean="0">
              <a:solidFill>
                <a:srgbClr val="FF0000"/>
              </a:solidFill>
              <a:latin typeface="Cordia New" pitchFamily="34" charset="-34"/>
              <a:cs typeface="Cordia New" pitchFamily="34" charset="-34"/>
            </a:rPr>
            <a:t>          มีข้อมูลสำหรับตัดสินใจ</a:t>
          </a:r>
          <a:endParaRPr lang="th-TH" sz="1600" b="1" kern="1200" dirty="0">
            <a:solidFill>
              <a:srgbClr val="FF0000"/>
            </a:solidFill>
            <a:latin typeface="Cordia New" pitchFamily="34" charset="-34"/>
            <a:cs typeface="Cordia New" pitchFamily="34" charset="-34"/>
          </a:endParaRPr>
        </a:p>
      </dsp:txBody>
      <dsp:txXfrm>
        <a:off x="4528144" y="842002"/>
        <a:ext cx="2133881" cy="17270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1">
  <dgm:title val=""/>
  <dgm:desc val=""/>
  <dgm:catLst>
    <dgm:cat type="relationship" pri="25000"/>
    <dgm:cat type="convert" pri="2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equ" val="0">
            <dgm:constrLst/>
          </dgm:if>
          <dgm:if name="Name4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r" for="ch" forName="line1" refType="l" refFor="ch" refForName="text1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5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4432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6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86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717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7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29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662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25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r" for="ch" forName="text4" refType="w"/>
              <dgm:constr type="t" for="ch" forName="text4" refType="b" refFor="ch" refForName="text3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852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8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r" for="ch" forName="text1" refType="w"/>
              <dgm:constr type="ctrY" for="ch" forName="text1" refType="h" fact="0.13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r" for="ch" forName="text2" refType="w"/>
              <dgm:constr type="ctrY" for="ch" forName="text2" refType="h" fact="0.27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498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r" for="ch" forName="text3" refType="w"/>
              <dgm:constr type="ctrY" for="ch" forName="text3" refType="h" fact="0.41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394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r" for="ch" forName="text4" refType="w"/>
              <dgm:constr type="ctrY" for="ch" forName="text4" refType="h" fact="0.547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46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r" for="ch" forName="text5" refType="w"/>
              <dgm:constr type="ctrY" for="ch" forName="text5" refType="h" fact="0.68"/>
              <dgm:constr type="l" for="ch" forName="line5" refType="w" fact="0.625"/>
              <dgm:constr type="ctrY" for="ch" forName="line5" refType="ctrY" refFor="ch" refForName="text5"/>
              <dgm:constr type="w" for="ch" forName="line5" refType="w" fact="0.075"/>
              <dgm:constr type="h" for="ch" forName="line5"/>
              <dgm:constr type="l" for="ch" forName="d5" refType="w" fact="0.49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9"/>
        </dgm:choose>
      </dgm:if>
      <dgm:else name="Name10">
        <dgm:choose name="Name11">
          <dgm:if name="Name12" axis="ch" ptType="node" func="cnt" op="equ" val="0">
            <dgm:constrLst/>
          </dgm:if>
          <dgm:if name="Name13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14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5567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15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14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282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16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0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337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74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l" for="ch" forName="text4"/>
              <dgm:constr type="t" for="ch" forName="text4" refType="b" refFor="ch" refForName="text3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147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17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l" for="ch" forName="text1"/>
              <dgm:constr type="ctrY" for="ch" forName="text1" refType="h" fact="0.13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l" for="ch" forName="text2"/>
              <dgm:constr type="ctrY" for="ch" forName="text2" refType="h" fact="0.27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502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l" for="ch" forName="text3"/>
              <dgm:constr type="ctrY" for="ch" forName="text3" refType="h" fact="0.41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606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l" for="ch" forName="text4"/>
              <dgm:constr type="ctrY" for="ch" forName="text4" refType="h" fact="0.547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54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l" for="ch" forName="text5"/>
              <dgm:constr type="ctrY" for="ch" forName="text5" refType="h" fact="0.68"/>
              <dgm:constr type="l" for="ch" forName="line5" refType="r" refFor="ch" refForName="text5"/>
              <dgm:constr type="ctrY" for="ch" forName="line5" refType="ctrY" refFor="ch" refForName="text5"/>
              <dgm:constr type="r" for="ch" forName="line5" refType="w" fact="0.375"/>
              <dgm:constr type="h" for="ch" forName="line5"/>
              <dgm:constr type="r" for="ch" forName="d5" refType="w" fact="0.50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18"/>
        </dgm:choose>
      </dgm:else>
    </dgm:choose>
    <dgm:ruleLst/>
    <dgm:forEach name="Name19" axis="ch" ptType="node" cnt="1">
      <dgm:layoutNode name="circle1" styleLbl="l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text1" styleLbl="revTx">
        <dgm:varLst>
          <dgm:bulletEnabled val="1"/>
        </dgm:varLst>
        <dgm:choose name="Name20">
          <dgm:if name="Name21" func="var" arg="dir" op="equ" val="norm">
            <dgm:choose name="Name22">
              <dgm:if name="Name2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4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25">
            <dgm:choose name="Name26">
              <dgm:if name="Name2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8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29">
          <dgm:if name="Name30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31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1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1" styleLbl="callout">
        <dgm:alg type="sp"/>
        <dgm:choose name="Name32">
          <dgm:if name="Name33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34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35" axis="ch" ptType="node" st="2" cnt="1">
      <dgm:layoutNode name="circle2" styleLbl="lnNode1">
        <dgm:alg type="sp"/>
        <dgm:shape xmlns:r="http://schemas.openxmlformats.org/officeDocument/2006/relationships" type="ellipse" r:blip="" zOrderOff="-5">
          <dgm:adjLst/>
        </dgm:shape>
        <dgm:presOf/>
        <dgm:constrLst/>
        <dgm:ruleLst/>
      </dgm:layoutNode>
      <dgm:layoutNode name="text2" styleLbl="revTx">
        <dgm:varLst>
          <dgm:bulletEnabled val="1"/>
        </dgm:varLst>
        <dgm:choose name="Name36">
          <dgm:if name="Name37" func="var" arg="dir" op="equ" val="norm">
            <dgm:choose name="Name38">
              <dgm:if name="Name3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0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41">
            <dgm:choose name="Name42">
              <dgm:if name="Name4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4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45">
          <dgm:if name="Name46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47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2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2" styleLbl="callout">
        <dgm:alg type="sp"/>
        <dgm:choose name="Name48">
          <dgm:if name="Name49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50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51" axis="ch" ptType="node" st="3" cnt="1">
      <dgm:layoutNode name="circle3" styleLbl="lnNode1">
        <dgm:alg type="sp"/>
        <dgm:shape xmlns:r="http://schemas.openxmlformats.org/officeDocument/2006/relationships" type="ellipse" r:blip="" zOrderOff="-10">
          <dgm:adjLst/>
        </dgm:shape>
        <dgm:presOf/>
        <dgm:constrLst/>
        <dgm:ruleLst/>
      </dgm:layoutNode>
      <dgm:layoutNode name="text3" styleLbl="revTx">
        <dgm:varLst>
          <dgm:bulletEnabled val="1"/>
        </dgm:varLst>
        <dgm:choose name="Name52">
          <dgm:if name="Name53" func="var" arg="dir" op="equ" val="norm">
            <dgm:choose name="Name54">
              <dgm:if name="Name5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56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57">
            <dgm:choose name="Name58">
              <dgm:if name="Name5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60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61">
          <dgm:if name="Name62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63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3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3" styleLbl="callout">
        <dgm:alg type="sp"/>
        <dgm:choose name="Name64">
          <dgm:if name="Name65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66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67" axis="ch" ptType="node" st="4" cnt="1">
      <dgm:layoutNode name="circle4" styleLbl="lnNode1">
        <dgm:alg type="sp"/>
        <dgm:shape xmlns:r="http://schemas.openxmlformats.org/officeDocument/2006/relationships" type="ellipse" r:blip="" zOrderOff="-15">
          <dgm:adjLst/>
        </dgm:shape>
        <dgm:presOf/>
        <dgm:constrLst/>
        <dgm:ruleLst/>
      </dgm:layoutNode>
      <dgm:layoutNode name="text4" styleLbl="revTx">
        <dgm:varLst>
          <dgm:bulletEnabled val="1"/>
        </dgm:varLst>
        <dgm:choose name="Name68">
          <dgm:if name="Name69" func="var" arg="dir" op="equ" val="norm">
            <dgm:choose name="Name70">
              <dgm:if name="Name7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2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73">
            <dgm:choose name="Name74">
              <dgm:if name="Name7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6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77">
          <dgm:if name="Name78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79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4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4" styleLbl="callout">
        <dgm:alg type="sp"/>
        <dgm:choose name="Name80">
          <dgm:if name="Name81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82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83" axis="ch" ptType="node" st="5" cnt="1">
      <dgm:layoutNode name="circle5" styleLbl="lnNode1">
        <dgm:alg type="sp"/>
        <dgm:shape xmlns:r="http://schemas.openxmlformats.org/officeDocument/2006/relationships" type="ellipse" r:blip="" zOrderOff="-20">
          <dgm:adjLst/>
        </dgm:shape>
        <dgm:presOf/>
        <dgm:constrLst/>
        <dgm:ruleLst/>
      </dgm:layoutNode>
      <dgm:layoutNode name="text5" styleLbl="revTx">
        <dgm:varLst>
          <dgm:bulletEnabled val="1"/>
        </dgm:varLst>
        <dgm:choose name="Name84">
          <dgm:if name="Name85" func="var" arg="dir" op="equ" val="norm">
            <dgm:choose name="Name86">
              <dgm:if name="Name8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88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89">
            <dgm:choose name="Name90">
              <dgm:if name="Name9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92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93">
          <dgm:if name="Name94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95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5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5" styleLbl="callout">
        <dgm:alg type="sp"/>
        <dgm:choose name="Name96">
          <dgm:if name="Name97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98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smtClean="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/>
            </a:lvl1pPr>
          </a:lstStyle>
          <a:p>
            <a:pPr>
              <a:defRPr/>
            </a:pPr>
            <a:fld id="{5778E956-8EB8-4CE7-9A7A-24961EA4721A}" type="datetimeFigureOut">
              <a:rPr lang="th-TH"/>
              <a:pPr>
                <a:defRPr/>
              </a:pPr>
              <a:t>14/07/54</a:t>
            </a:fld>
            <a:endParaRPr lang="th-TH"/>
          </a:p>
        </p:txBody>
      </p:sp>
      <p:sp>
        <p:nvSpPr>
          <p:cNvPr id="563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smtClean="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63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/>
            </a:lvl1pPr>
          </a:lstStyle>
          <a:p>
            <a:pPr>
              <a:defRPr/>
            </a:pPr>
            <a:fld id="{5D22190A-E228-45B8-9484-3A0C0F08A01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90F141F2-DA4D-47F4-BFE1-6B43552F5CA4}" type="datetimeFigureOut">
              <a:rPr lang="th-TH"/>
              <a:pPr>
                <a:defRPr/>
              </a:pPr>
              <a:t>14/07/54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h-TH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th-TH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25A7833E-4458-4B62-9D6A-451138A8DE9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th-TH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A2865D1-6E9A-4BF7-81FE-2851BB697FB1}" type="slidenum">
              <a:rPr lang="en-US"/>
              <a:pPr/>
              <a:t>5</a:t>
            </a:fld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57" name="Oval 5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58" name="Oval 6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59" name="Oval 7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60" name="Oval 8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61" name="Oval 9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62" name="Freeform 10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63" name="Freeform 11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64" name="Freeform 12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65" name="Freeform 13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66" name="Freeform 14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67" name="Oval 15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</p:grpSp>
        <p:grpSp>
          <p:nvGrpSpPr>
            <p:cNvPr id="7" name="Group 16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39" name="Oval 17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0" name="Oval 18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1" name="Oval 19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2" name="Oval 20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3" name="Oval 21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4" name="Oval 22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5" name="Oval 23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6" name="Oval 24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7" name="Freeform 25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8" name="Freeform 26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9" name="Freeform 27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50" name="Freeform 28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51" name="Freeform 29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52" name="Freeform 30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53" name="Freeform 31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54" name="Freeform 32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55" name="Freeform 33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56" name="Freeform 34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</p:grpSp>
        <p:grpSp>
          <p:nvGrpSpPr>
            <p:cNvPr id="8" name="Group 35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22" name="Freeform 36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23" name="Freeform 37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24" name="Freeform 38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25" name="Freeform 39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26" name="Freeform 40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27" name="Freeform 41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28" name="Freeform 42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29" name="Freeform 43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30" name="Freeform 44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31" name="Freeform 45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32" name="Freeform 46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33" name="Oval 47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34" name="Oval 48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35" name="Oval 49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36" name="Oval 50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37" name="Oval 51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38" name="Oval 52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</p:grpSp>
        <p:grpSp>
          <p:nvGrpSpPr>
            <p:cNvPr id="9" name="Group 53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0" name="Freeform 54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1" name="Freeform 55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2" name="Freeform 56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3" name="Freeform 57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4" name="Freeform 58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5" name="Freeform 59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6" name="Freeform 60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grpSp>
            <p:nvGrpSpPr>
              <p:cNvPr id="17" name="Group 61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8" name="Oval 62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th-TH"/>
                </a:p>
              </p:txBody>
            </p:sp>
            <p:sp>
              <p:nvSpPr>
                <p:cNvPr id="1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th-TH"/>
                </a:p>
              </p:txBody>
            </p:sp>
            <p:sp>
              <p:nvSpPr>
                <p:cNvPr id="2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th-TH"/>
                </a:p>
              </p:txBody>
            </p:sp>
            <p:sp>
              <p:nvSpPr>
                <p:cNvPr id="2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th-TH"/>
                </a:p>
              </p:txBody>
            </p:sp>
          </p:grpSp>
        </p:grpSp>
      </p:grpSp>
      <p:sp>
        <p:nvSpPr>
          <p:cNvPr id="44098" name="Rectangle 6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4099" name="Rectangle 6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8" name="Rectangle 68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322C695-5E8E-4E5E-BB4C-8163A6FFB56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B7EF8C-F86B-458F-85CF-2A54D372040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483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483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FC33F8-350E-45FC-ABB3-770668370A7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5669C5-E61D-49BA-B46C-26BAA9CF852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46DA17-4D33-4820-8280-00945681C36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9D0312-4669-4B11-AC6B-3F41ED38A726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8D498A-9AE5-411E-B567-0E3CF85AA61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639D1D-7E8D-4400-9589-70BE072E13B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27558C-C9E2-4FA6-B6F2-5FE316D8E3D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C3708D-3828-4BFE-A3A1-80331C82774F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F2C9CD-C206-41C3-87C0-D55CE15B656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BAF2CA-77FE-4013-8991-D24281161AF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Freeform 2"/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/>
            <a:ahLst/>
            <a:cxnLst>
              <a:cxn ang="0">
                <a:pos x="0" y="132"/>
              </a:cxn>
              <a:cxn ang="0">
                <a:pos x="29" y="132"/>
              </a:cxn>
              <a:cxn ang="0">
                <a:pos x="77" y="108"/>
              </a:cxn>
              <a:cxn ang="0">
                <a:pos x="119" y="78"/>
              </a:cxn>
              <a:cxn ang="0">
                <a:pos x="155" y="48"/>
              </a:cxn>
              <a:cxn ang="0">
                <a:pos x="179" y="12"/>
              </a:cxn>
              <a:cxn ang="0">
                <a:pos x="173" y="6"/>
              </a:cxn>
              <a:cxn ang="0">
                <a:pos x="167" y="0"/>
              </a:cxn>
              <a:cxn ang="0">
                <a:pos x="137" y="42"/>
              </a:cxn>
              <a:cxn ang="0">
                <a:pos x="101" y="78"/>
              </a:cxn>
              <a:cxn ang="0">
                <a:pos x="53" y="108"/>
              </a:cxn>
              <a:cxn ang="0">
                <a:pos x="0" y="132"/>
              </a:cxn>
              <a:cxn ang="0">
                <a:pos x="0" y="132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th-TH"/>
          </a:p>
        </p:txBody>
      </p:sp>
      <p:grpSp>
        <p:nvGrpSpPr>
          <p:cNvPr id="1027" name="Group 3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43012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/>
            </a:p>
          </p:txBody>
        </p:sp>
        <p:grpSp>
          <p:nvGrpSpPr>
            <p:cNvPr id="1034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43014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3015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3016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3017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3018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3019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3020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3021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3022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3023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3024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</p:grpSp>
        <p:grpSp>
          <p:nvGrpSpPr>
            <p:cNvPr id="1035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43026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3027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3028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3029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3030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3031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3032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3033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3034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3035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3036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3037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3038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3039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3040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3041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3042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3043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</p:grpSp>
        <p:grpSp>
          <p:nvGrpSpPr>
            <p:cNvPr id="1036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43045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3046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3047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3048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3049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3050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3051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3052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3053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3054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3055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3056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3057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3058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3059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3060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3061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</p:grpSp>
        <p:grpSp>
          <p:nvGrpSpPr>
            <p:cNvPr id="1037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43063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3064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3065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3066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3067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3068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43069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/>
              </a:p>
            </p:txBody>
          </p:sp>
          <p:grpSp>
            <p:nvGrpSpPr>
              <p:cNvPr id="1045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43071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th-TH"/>
                </a:p>
              </p:txBody>
            </p:sp>
            <p:sp>
              <p:nvSpPr>
                <p:cNvPr id="43072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th-TH"/>
                </a:p>
              </p:txBody>
            </p:sp>
            <p:sp>
              <p:nvSpPr>
                <p:cNvPr id="43073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th-TH"/>
                </a:p>
              </p:txBody>
            </p:sp>
            <p:sp>
              <p:nvSpPr>
                <p:cNvPr id="43074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th-TH"/>
                </a:p>
              </p:txBody>
            </p:sp>
          </p:grpSp>
        </p:grpSp>
      </p:grpSp>
      <p:sp>
        <p:nvSpPr>
          <p:cNvPr id="43075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3076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3077" name="Rectangle 6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3078" name="Rectangle 7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3079" name="Rectangle 7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6D4946BC-6015-4CDE-95D9-45AB2D35C09F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82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  <p:sldLayoutId id="2147483781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Ø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0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nitad.wordpress.com/2008/02/25" TargetMode="External"/><Relationship Id="rId2" Type="http://schemas.openxmlformats.org/officeDocument/2006/relationships/hyperlink" Target="http://www.lrc.state.ky.us/kar/201/023/070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pck1.go.th/khoaman/download/nited.doc" TargetMode="External"/><Relationship Id="rId5" Type="http://schemas.openxmlformats.org/officeDocument/2006/relationships/hyperlink" Target="http://gotoknow.org/blog/rutchanee/192769" TargetMode="External"/><Relationship Id="rId4" Type="http://schemas.openxmlformats.org/officeDocument/2006/relationships/hyperlink" Target="http://nites.kan2.go.th/ts/s.ppt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 descr="Blue tissue paper"/>
          <p:cNvSpPr>
            <a:spLocks noGrp="1" noChangeArrowheads="1"/>
          </p:cNvSpPr>
          <p:nvPr>
            <p:ph type="ctrTitle"/>
          </p:nvPr>
        </p:nvSpPr>
        <p:spPr>
          <a:xfrm>
            <a:off x="1371600" y="228600"/>
            <a:ext cx="7772400" cy="1828800"/>
          </a:xfrm>
        </p:spPr>
        <p:txBody>
          <a:bodyPr/>
          <a:lstStyle/>
          <a:p>
            <a:pPr algn="l" eaLnBrk="1" hangingPunct="1">
              <a:defRPr/>
            </a:pPr>
            <a:r>
              <a:rPr lang="th-TH" sz="6000" b="1" smtClean="0">
                <a:solidFill>
                  <a:srgbClr val="FFFF66"/>
                </a:solidFill>
              </a:rPr>
              <a:t>การพัฒนาระบบนิเทศ กศน.   ภายใน</a:t>
            </a:r>
          </a:p>
        </p:txBody>
      </p:sp>
      <p:sp>
        <p:nvSpPr>
          <p:cNvPr id="2051" name="Rectangle 3" descr="Bouquet"/>
          <p:cNvSpPr>
            <a:spLocks noGrp="1" noChangeArrowheads="1"/>
          </p:cNvSpPr>
          <p:nvPr>
            <p:ph type="subTitle" idx="1"/>
          </p:nvPr>
        </p:nvSpPr>
        <p:spPr>
          <a:xfrm>
            <a:off x="838200" y="3810000"/>
            <a:ext cx="7772400" cy="2209800"/>
          </a:xfrm>
        </p:spPr>
        <p:txBody>
          <a:bodyPr/>
          <a:lstStyle/>
          <a:p>
            <a:pPr algn="r" eaLnBrk="1" hangingPunct="1">
              <a:defRPr/>
            </a:pPr>
            <a:r>
              <a:rPr lang="th-TH" b="1" dirty="0" smtClean="0"/>
              <a:t>ดร. ศรีสว่าง เลี้ยว</a:t>
            </a:r>
            <a:r>
              <a:rPr lang="th-TH" b="1" dirty="0" err="1" smtClean="0"/>
              <a:t>วาริณ</a:t>
            </a:r>
            <a:r>
              <a:rPr lang="th-TH" b="1" dirty="0" smtClean="0"/>
              <a:t>                                                                              สำนักงาน </a:t>
            </a:r>
            <a:r>
              <a:rPr lang="th-TH" b="1" dirty="0" err="1" smtClean="0"/>
              <a:t>กศน.</a:t>
            </a:r>
            <a:r>
              <a:rPr lang="th-TH" b="1" dirty="0" smtClean="0"/>
              <a:t>       </a:t>
            </a:r>
          </a:p>
          <a:p>
            <a:pPr algn="r" eaLnBrk="1" hangingPunct="1">
              <a:defRPr/>
            </a:pPr>
            <a:r>
              <a:rPr lang="th-TH" b="1" dirty="0" smtClean="0"/>
              <a:t>กระทรวงศึกษาธิการ</a:t>
            </a:r>
          </a:p>
          <a:p>
            <a:pPr algn="r" eaLnBrk="1" hangingPunct="1">
              <a:defRPr/>
            </a:pPr>
            <a:r>
              <a:rPr lang="th-TH" sz="2800" b="1" dirty="0" smtClean="0"/>
              <a:t>                                                               2554</a:t>
            </a:r>
            <a:r>
              <a:rPr lang="th-TH" sz="2800" dirty="0" smtClean="0"/>
              <a:t>                </a:t>
            </a:r>
          </a:p>
        </p:txBody>
      </p:sp>
      <p:pic>
        <p:nvPicPr>
          <p:cNvPr id="3076" name="Picture 4" descr="nfe-learn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67238" y="3424238"/>
            <a:ext cx="11112" cy="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 descr="nfe-learn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67238" y="3424238"/>
            <a:ext cx="11112" cy="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 descr="nfe-learn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67238" y="3424238"/>
            <a:ext cx="11112" cy="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 descr="nfe-learn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67238" y="3424238"/>
            <a:ext cx="11112" cy="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10" descr="nfe-learn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67238" y="3424238"/>
            <a:ext cx="11112" cy="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 descr="โลโก้กศน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381000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9" presetClass="entr" presetSubtype="1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86800" cy="685800"/>
          </a:xfrm>
        </p:spPr>
        <p:txBody>
          <a:bodyPr>
            <a:normAutofit/>
          </a:bodyPr>
          <a:lstStyle/>
          <a:p>
            <a:pPr algn="l" eaLnBrk="1" hangingPunct="1">
              <a:defRPr/>
            </a:pPr>
            <a:r>
              <a:rPr lang="th-TH" sz="4000" b="1" smtClean="0">
                <a:latin typeface="AngsanaUPC" pitchFamily="18" charset="-34"/>
                <a:cs typeface="AngsanaUPC" pitchFamily="18" charset="-34"/>
              </a:rPr>
              <a:t>ยุทธศาสตร์ใหม่สำหรับการนิเทศ </a:t>
            </a:r>
            <a:r>
              <a:rPr lang="en-US" sz="3200" b="1" smtClean="0">
                <a:latin typeface="AngsanaUPC" pitchFamily="18" charset="-34"/>
                <a:cs typeface="AngsanaUPC" pitchFamily="18" charset="-34"/>
              </a:rPr>
              <a:t>(New Strategies for Supervision)</a:t>
            </a:r>
            <a:endParaRPr lang="th-TH" sz="3200" b="1" smtClean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6147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81075"/>
            <a:ext cx="8229600" cy="5145088"/>
          </a:xfrm>
        </p:spPr>
        <p:txBody>
          <a:bodyPr/>
          <a:lstStyle/>
          <a:p>
            <a:pPr eaLnBrk="1" hangingPunct="1">
              <a:defRPr/>
            </a:pPr>
            <a:r>
              <a:rPr lang="th-TH" smtClean="0">
                <a:solidFill>
                  <a:srgbClr val="00FF99"/>
                </a:solidFill>
                <a:latin typeface="AngsanaUPC" pitchFamily="18" charset="-34"/>
                <a:cs typeface="AngsanaUPC" pitchFamily="18" charset="-34"/>
              </a:rPr>
              <a:t>ความสัมพันธ์ภายในระบบนิเทศ</a:t>
            </a:r>
            <a:endParaRPr lang="th-TH" smtClean="0">
              <a:solidFill>
                <a:srgbClr val="00FF99"/>
              </a:solidFill>
            </a:endParaRPr>
          </a:p>
        </p:txBody>
      </p:sp>
      <p:graphicFrame>
        <p:nvGraphicFramePr>
          <p:cNvPr id="5" name="Diagram 4"/>
          <p:cNvGraphicFramePr/>
          <p:nvPr/>
        </p:nvGraphicFramePr>
        <p:xfrm>
          <a:off x="1219200" y="1143000"/>
          <a:ext cx="6960096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Oval 7"/>
          <p:cNvSpPr/>
          <p:nvPr/>
        </p:nvSpPr>
        <p:spPr>
          <a:xfrm rot="17534394" flipH="1" flipV="1">
            <a:off x="3246438" y="3044825"/>
            <a:ext cx="908050" cy="8731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>
              <a:solidFill>
                <a:srgbClr val="FFFFFF"/>
              </a:solidFill>
            </a:endParaRPr>
          </a:p>
        </p:txBody>
      </p:sp>
      <p:cxnSp>
        <p:nvCxnSpPr>
          <p:cNvPr id="21" name="Straight Connector 20"/>
          <p:cNvCxnSpPr>
            <a:endCxn id="12295" idx="1"/>
          </p:cNvCxnSpPr>
          <p:nvPr/>
        </p:nvCxnSpPr>
        <p:spPr>
          <a:xfrm>
            <a:off x="3635375" y="3429000"/>
            <a:ext cx="2808288" cy="1722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95" name="TextBox 26"/>
          <p:cNvSpPr txBox="1">
            <a:spLocks noChangeArrowheads="1"/>
          </p:cNvSpPr>
          <p:nvPr/>
        </p:nvSpPr>
        <p:spPr bwMode="auto">
          <a:xfrm>
            <a:off x="6443663" y="4797425"/>
            <a:ext cx="19383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th-TH" sz="2000" b="1">
              <a:latin typeface="Calibri" pitchFamily="34" charset="0"/>
              <a:cs typeface="Cordia New" pitchFamily="34" charset="-34"/>
            </a:endParaRPr>
          </a:p>
          <a:p>
            <a:r>
              <a:rPr lang="th-TH" sz="2000" b="1">
                <a:latin typeface="Calibri" pitchFamily="34" charset="0"/>
                <a:cs typeface="Cordia New" pitchFamily="34" charset="-34"/>
              </a:rPr>
              <a:t>กลุ่มเป้าหมาย / ชุมชน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533400"/>
            <a:ext cx="8763000" cy="685800"/>
          </a:xfrm>
        </p:spPr>
        <p:txBody>
          <a:bodyPr>
            <a:noAutofit/>
          </a:bodyPr>
          <a:lstStyle/>
          <a:p>
            <a:pPr algn="l" eaLnBrk="1" hangingPunct="1">
              <a:defRPr/>
            </a:pPr>
            <a:r>
              <a:rPr lang="th-TH" sz="4400" b="1" smtClean="0"/>
              <a:t>องค์ประกอบการนิเทศแนวใหม่</a:t>
            </a:r>
            <a:r>
              <a:rPr lang="en-US" sz="4400" b="1" smtClean="0"/>
              <a:t>: </a:t>
            </a:r>
            <a:r>
              <a:rPr lang="th-TH" sz="4400" b="1" smtClean="0"/>
              <a:t>คุณภาพทุกระดับ</a:t>
            </a:r>
          </a:p>
        </p:txBody>
      </p:sp>
      <p:graphicFrame>
        <p:nvGraphicFramePr>
          <p:cNvPr id="4" name="Diagram 3"/>
          <p:cNvGraphicFramePr/>
          <p:nvPr/>
        </p:nvGraphicFramePr>
        <p:xfrm>
          <a:off x="755576" y="1340768"/>
          <a:ext cx="8083624" cy="4983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476250"/>
            <a:ext cx="8839200" cy="720725"/>
          </a:xfrm>
          <a:solidFill>
            <a:schemeClr val="tx2"/>
          </a:solidFill>
        </p:spPr>
        <p:txBody>
          <a:bodyPr>
            <a:noAutofit/>
          </a:bodyPr>
          <a:lstStyle/>
          <a:p>
            <a:pPr algn="l" eaLnBrk="1" hangingPunct="1">
              <a:defRPr/>
            </a:pPr>
            <a:r>
              <a:rPr lang="th-TH" sz="3600" b="1" smtClean="0">
                <a:solidFill>
                  <a:srgbClr val="7030A0"/>
                </a:solidFill>
              </a:rPr>
              <a:t>ลักษณะการนิเทศแบบเกื้อหนุน </a:t>
            </a:r>
            <a:r>
              <a:rPr lang="en-US" sz="3600" b="1" smtClean="0">
                <a:solidFill>
                  <a:srgbClr val="7030A0"/>
                </a:solidFill>
                <a:latin typeface="AngsanaUPC" pitchFamily="18" charset="-34"/>
                <a:cs typeface="AngsanaUPC" pitchFamily="18" charset="-34"/>
              </a:rPr>
              <a:t>(Aspects of Supportive Supervision)</a:t>
            </a:r>
            <a:endParaRPr lang="th-TH" sz="3600" b="1" smtClean="0">
              <a:solidFill>
                <a:srgbClr val="7030A0"/>
              </a:solidFill>
            </a:endParaRPr>
          </a:p>
        </p:txBody>
      </p:sp>
      <p:graphicFrame>
        <p:nvGraphicFramePr>
          <p:cNvPr id="4" name="Diagram 3"/>
          <p:cNvGraphicFramePr/>
          <p:nvPr/>
        </p:nvGraphicFramePr>
        <p:xfrm>
          <a:off x="683568" y="1340768"/>
          <a:ext cx="7920880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/>
          <a:lstStyle/>
          <a:p>
            <a:pPr>
              <a:defRPr/>
            </a:pPr>
            <a:r>
              <a:rPr lang="th-TH" smtClean="0">
                <a:solidFill>
                  <a:srgbClr val="92D050"/>
                </a:solidFill>
              </a:rPr>
              <a:t>การนิเทศแนวใหม่ </a:t>
            </a:r>
            <a:r>
              <a:rPr lang="en-US" smtClean="0">
                <a:solidFill>
                  <a:srgbClr val="92D050"/>
                </a:solidFill>
              </a:rPr>
              <a:t>: </a:t>
            </a:r>
            <a:r>
              <a:rPr lang="th-TH" smtClean="0">
                <a:solidFill>
                  <a:srgbClr val="92D050"/>
                </a:solidFill>
              </a:rPr>
              <a:t>กลไกปฏิรูปการศึกษา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838200"/>
            <a:ext cx="8458200" cy="6019800"/>
          </a:xfrm>
        </p:spPr>
        <p:txBody>
          <a:bodyPr/>
          <a:lstStyle/>
          <a:p>
            <a:pPr>
              <a:defRPr/>
            </a:pPr>
            <a:r>
              <a:rPr lang="th-TH" b="1" smtClean="0"/>
              <a:t>นายชินวรณ์ บุณยเกียรติ รัฐมนตรีว่าการกระทรวงศึกษาธิการ เสนอ</a:t>
            </a:r>
          </a:p>
          <a:p>
            <a:pPr>
              <a:defRPr/>
            </a:pPr>
            <a:r>
              <a:rPr lang="th-TH" b="1" smtClean="0">
                <a:solidFill>
                  <a:srgbClr val="FFC000"/>
                </a:solidFill>
              </a:rPr>
              <a:t>ยุทธศาสตร์การนิทศ  6 ประการ</a:t>
            </a:r>
          </a:p>
          <a:p>
            <a:pPr>
              <a:defRPr/>
            </a:pPr>
            <a:r>
              <a:rPr lang="th-TH" b="1" smtClean="0">
                <a:solidFill>
                  <a:srgbClr val="20B5FF"/>
                </a:solidFill>
              </a:rPr>
              <a:t>ผู้นำการเปลี่ยนแปลง</a:t>
            </a:r>
            <a:r>
              <a:rPr lang="en-US" b="1" smtClean="0">
                <a:latin typeface="AngsanaUPC" pitchFamily="18" charset="-34"/>
                <a:cs typeface="AngsanaUPC" pitchFamily="18" charset="-34"/>
              </a:rPr>
              <a:t>:</a:t>
            </a:r>
            <a:r>
              <a:rPr lang="th-TH" b="1" smtClean="0"/>
              <a:t> </a:t>
            </a:r>
            <a:r>
              <a:rPr lang="th-TH" smtClean="0"/>
              <a:t>กล้าที่จะนำ /พูดให้เกิดการเปลี่ยนกรอบความคิด</a:t>
            </a:r>
            <a:endParaRPr lang="th-TH" b="1" smtClean="0"/>
          </a:p>
          <a:p>
            <a:pPr>
              <a:defRPr/>
            </a:pPr>
            <a:r>
              <a:rPr lang="th-TH" b="1" smtClean="0">
                <a:solidFill>
                  <a:srgbClr val="9A9ADE"/>
                </a:solidFill>
              </a:rPr>
              <a:t>ร่วมชูธงทางความคิด </a:t>
            </a:r>
            <a:r>
              <a:rPr lang="en-US" b="1" smtClean="0">
                <a:latin typeface="AngsanaUPC" pitchFamily="18" charset="-34"/>
                <a:cs typeface="AngsanaUPC" pitchFamily="18" charset="-34"/>
              </a:rPr>
              <a:t>: </a:t>
            </a:r>
            <a:r>
              <a:rPr lang="th-TH" b="1" smtClean="0"/>
              <a:t>เพื่อให้เกิดความเข้าใจและให้ทุกคนมีส่วนร่วม </a:t>
            </a:r>
          </a:p>
          <a:p>
            <a:pPr>
              <a:defRPr/>
            </a:pPr>
            <a:r>
              <a:rPr lang="th-TH" b="1" smtClean="0">
                <a:solidFill>
                  <a:srgbClr val="FFCCFF"/>
                </a:solidFill>
              </a:rPr>
              <a:t>พิชิตปัญหา</a:t>
            </a:r>
            <a:r>
              <a:rPr lang="en-US" b="1" smtClean="0">
                <a:solidFill>
                  <a:srgbClr val="FFCCFF"/>
                </a:solidFill>
                <a:latin typeface="AngsanaUPC" pitchFamily="18" charset="-34"/>
                <a:cs typeface="AngsanaUPC" pitchFamily="18" charset="-34"/>
              </a:rPr>
              <a:t>:</a:t>
            </a:r>
            <a:r>
              <a:rPr lang="th-TH" smtClean="0">
                <a:solidFill>
                  <a:srgbClr val="FFCCFF"/>
                </a:solidFill>
              </a:rPr>
              <a:t> </a:t>
            </a:r>
            <a:r>
              <a:rPr lang="th-TH" smtClean="0"/>
              <a:t>ทุกคนมีส่วนร่วมเพื่อพัฒนาคุณภาพผู้เรียน ครู และสถานศึกษา</a:t>
            </a:r>
            <a:endParaRPr lang="th-TH" b="1" smtClean="0"/>
          </a:p>
          <a:p>
            <a:pPr>
              <a:defRPr/>
            </a:pPr>
            <a:r>
              <a:rPr lang="th-TH" b="1" smtClean="0">
                <a:solidFill>
                  <a:srgbClr val="FFCC66"/>
                </a:solidFill>
              </a:rPr>
              <a:t>กล้าหาญท้าทาย </a:t>
            </a:r>
            <a:r>
              <a:rPr lang="en-US" b="1" smtClean="0">
                <a:solidFill>
                  <a:srgbClr val="FFCC66"/>
                </a:solidFill>
                <a:latin typeface="AngsanaUPC" pitchFamily="18" charset="-34"/>
                <a:cs typeface="AngsanaUPC" pitchFamily="18" charset="-34"/>
              </a:rPr>
              <a:t>:</a:t>
            </a:r>
            <a:r>
              <a:rPr lang="th-TH" smtClean="0">
                <a:solidFill>
                  <a:srgbClr val="FFCC66"/>
                </a:solidFill>
              </a:rPr>
              <a:t> </a:t>
            </a:r>
            <a:r>
              <a:rPr lang="th-TH" smtClean="0"/>
              <a:t>ใช้กระบวนเพื่อแก้ปัญหาร่วมกับสถานศึกษาและครู</a:t>
            </a:r>
            <a:endParaRPr lang="th-TH" b="1" smtClean="0"/>
          </a:p>
          <a:p>
            <a:pPr>
              <a:defRPr/>
            </a:pPr>
            <a:r>
              <a:rPr lang="th-TH" b="1" smtClean="0">
                <a:solidFill>
                  <a:srgbClr val="99FF99"/>
                </a:solidFill>
              </a:rPr>
              <a:t>ใช้ระบบพี่เลี้ยง</a:t>
            </a:r>
            <a:r>
              <a:rPr lang="en-US" b="1" smtClean="0">
                <a:solidFill>
                  <a:srgbClr val="99FF99"/>
                </a:solidFill>
                <a:latin typeface="AngsanaUPC" pitchFamily="18" charset="-34"/>
                <a:cs typeface="AngsanaUPC" pitchFamily="18" charset="-34"/>
              </a:rPr>
              <a:t> </a:t>
            </a:r>
            <a:r>
              <a:rPr lang="en-US" b="1" smtClean="0">
                <a:latin typeface="AngsanaUPC" pitchFamily="18" charset="-34"/>
                <a:cs typeface="AngsanaUPC" pitchFamily="18" charset="-34"/>
              </a:rPr>
              <a:t>:</a:t>
            </a:r>
            <a:r>
              <a:rPr lang="th-TH" smtClean="0"/>
              <a:t> กรบวนการนิเทศมีความกลมกลืนกับครู และสถานศึกษา</a:t>
            </a:r>
            <a:endParaRPr lang="th-TH" b="1" smtClean="0"/>
          </a:p>
          <a:p>
            <a:pPr>
              <a:defRPr/>
            </a:pPr>
            <a:r>
              <a:rPr lang="th-TH" b="1" smtClean="0">
                <a:solidFill>
                  <a:srgbClr val="FF6699"/>
                </a:solidFill>
              </a:rPr>
              <a:t>มีความเที่ยงตรงและมีเครือข่าย</a:t>
            </a:r>
            <a:r>
              <a:rPr lang="en-US" b="1" smtClean="0">
                <a:solidFill>
                  <a:srgbClr val="FF6699"/>
                </a:solidFill>
                <a:latin typeface="AngsanaUPC" pitchFamily="18" charset="-34"/>
                <a:cs typeface="AngsanaUPC" pitchFamily="18" charset="-34"/>
              </a:rPr>
              <a:t> </a:t>
            </a:r>
            <a:r>
              <a:rPr lang="en-US" b="1" smtClean="0">
                <a:latin typeface="AngsanaUPC" pitchFamily="18" charset="-34"/>
                <a:cs typeface="AngsanaUPC" pitchFamily="18" charset="-34"/>
              </a:rPr>
              <a:t>:</a:t>
            </a:r>
            <a:r>
              <a:rPr lang="th-TH" smtClean="0"/>
              <a:t> เพื่อให้การนิเทศมีความน่าเชื่อถือ บริสุทธิ์ ยุติธรรม นำไปสู่เป้าหมายของการปฏิรูปการศึกษาได้</a:t>
            </a:r>
            <a:endParaRPr lang="en-US" smtClean="0"/>
          </a:p>
          <a:p>
            <a:pPr>
              <a:defRPr/>
            </a:pPr>
            <a:endParaRPr lang="th-TH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77813"/>
            <a:ext cx="8686800" cy="1139825"/>
          </a:xfrm>
          <a:gradFill rotWithShape="0">
            <a:gsLst>
              <a:gs pos="0">
                <a:srgbClr val="FF0066"/>
              </a:gs>
              <a:gs pos="50000">
                <a:schemeClr val="tx2"/>
              </a:gs>
              <a:gs pos="100000">
                <a:srgbClr val="FF0066"/>
              </a:gs>
            </a:gsLst>
            <a:lin ang="5400000" scaled="1"/>
          </a:gradFill>
        </p:spPr>
        <p:txBody>
          <a:bodyPr/>
          <a:lstStyle/>
          <a:p>
            <a:pPr eaLnBrk="1" hangingPunct="1">
              <a:defRPr/>
            </a:pPr>
            <a:r>
              <a:rPr lang="th-TH" sz="4000" b="1" smtClean="0">
                <a:solidFill>
                  <a:srgbClr val="0000FF"/>
                </a:solidFill>
              </a:rPr>
              <a:t>การพัฒนาคุณภาพ กศน. กับการนิเทศ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305800" cy="5029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th-TH" b="1" smtClean="0">
                <a:solidFill>
                  <a:srgbClr val="FF0066"/>
                </a:solidFill>
              </a:rPr>
              <a:t>มาตรฐานที่ 4</a:t>
            </a:r>
            <a:r>
              <a:rPr lang="th-TH" b="1" smtClean="0"/>
              <a:t> (สมศ.) การบริหารจัดการ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th-TH" b="1" smtClean="0">
                <a:solidFill>
                  <a:srgbClr val="FF0066"/>
                </a:solidFill>
              </a:rPr>
              <a:t>ตัวบ่งชี้ที่ 4.4</a:t>
            </a:r>
            <a:r>
              <a:rPr lang="th-TH" b="1" smtClean="0"/>
              <a:t> คุณภาพของการบริหารจัดการ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th-TH" b="1" smtClean="0"/>
              <a:t>   - สมศ. จะพิจารณาจากเกณฑ์ เช่น มีการนิเทศ ติดตามและประเมินผลเปรียบเทียบกับเป้าหมายตามแผนอย่างต่อเนื่อง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th-TH" b="1" smtClean="0">
                <a:solidFill>
                  <a:srgbClr val="99FF99"/>
                </a:solidFill>
              </a:rPr>
              <a:t>มาตรฐานที่ 5 </a:t>
            </a:r>
            <a:r>
              <a:rPr lang="th-TH" b="1" smtClean="0"/>
              <a:t>การประกันคุณภาพ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th-TH" b="1" smtClean="0">
                <a:solidFill>
                  <a:srgbClr val="99FF99"/>
                </a:solidFill>
              </a:rPr>
              <a:t>ตัวบ่งชี้ที่ 5.4 </a:t>
            </a:r>
            <a:r>
              <a:rPr lang="th-TH" b="1" smtClean="0"/>
              <a:t>สถานศึกษาพัฒนาคุณภาพอย่างต่อเนื่องและดำเนินการประกันคุณภาพ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th-TH" b="1" smtClean="0"/>
              <a:t>   - สมศ.จะดูร่องรอยที่แสดงถึงการนิเทศ ตรวจติดตามการดำเนินงานตามแผนพัฒนาคุณภาพการจัดการศึกษา และนำผลไปใช้ปรับปรุงการดำเนินงานระหว่างปี ตลอดจนรายงานการประเมินผลการนิเทศ</a:t>
            </a:r>
          </a:p>
        </p:txBody>
      </p:sp>
      <p:pic>
        <p:nvPicPr>
          <p:cNvPr id="16388" name="Picture 4" descr="rose_r"/>
          <p:cNvPicPr>
            <a:picLocks noChangeAspect="1" noChangeArrowheads="1" noCro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381000"/>
            <a:ext cx="838200" cy="9144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228600"/>
            <a:ext cx="8991600" cy="1139825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th-TH" b="1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แนวคิดการพัฒนาคุณภาพ กศน. อย่างต่อเนื่อง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1600200"/>
            <a:ext cx="8686800" cy="5257800"/>
          </a:xfrm>
        </p:spPr>
        <p:txBody>
          <a:bodyPr/>
          <a:lstStyle/>
          <a:p>
            <a:pPr eaLnBrk="1" hangingPunct="1">
              <a:defRPr/>
            </a:pPr>
            <a:r>
              <a:rPr lang="th-TH" sz="2800" b="1" smtClean="0">
                <a:latin typeface="Angsana New" pitchFamily="18" charset="-34"/>
              </a:rPr>
              <a:t>สถานศึกษาจัดให้มีระบบการประกันคุณภาพภายใน ตาม ม. 4  พ.ร.บ. การศึกษาแห่งชาติ พ.ศ. 2542 โดยนำข้อมูลมาพัฒนาคุณภาพอย่างต่อเนื่อง โดยผดุงระบบวงจรคุณภาพ </a:t>
            </a:r>
            <a:r>
              <a:rPr lang="en-US" sz="2800" b="1" smtClean="0">
                <a:solidFill>
                  <a:srgbClr val="C00000"/>
                </a:solidFill>
                <a:latin typeface="Angsana New" pitchFamily="18" charset="-34"/>
              </a:rPr>
              <a:t>(Deming Cycle  </a:t>
            </a:r>
            <a:r>
              <a:rPr lang="th-TH" sz="2800" b="1" smtClean="0">
                <a:solidFill>
                  <a:srgbClr val="C00000"/>
                </a:solidFill>
                <a:latin typeface="Angsana New" pitchFamily="18" charset="-34"/>
              </a:rPr>
              <a:t>หรือ </a:t>
            </a:r>
            <a:r>
              <a:rPr lang="en-US" sz="2800" b="1" smtClean="0">
                <a:solidFill>
                  <a:srgbClr val="C00000"/>
                </a:solidFill>
                <a:latin typeface="Angsana New" pitchFamily="18" charset="-34"/>
              </a:rPr>
              <a:t>PDCA)</a:t>
            </a:r>
            <a:r>
              <a:rPr lang="th-TH" sz="2800" b="1" smtClean="0">
                <a:solidFill>
                  <a:srgbClr val="C00000"/>
                </a:solidFill>
                <a:latin typeface="Angsana New" pitchFamily="18" charset="-34"/>
              </a:rPr>
              <a:t> </a:t>
            </a:r>
            <a:r>
              <a:rPr lang="en-US" sz="2800" b="1" smtClean="0">
                <a:latin typeface="Angsana New" pitchFamily="18" charset="-34"/>
              </a:rPr>
              <a:t>:</a:t>
            </a:r>
            <a:endParaRPr lang="th-TH" sz="2800" b="1" smtClean="0">
              <a:latin typeface="Angsana New" pitchFamily="18" charset="-34"/>
            </a:endParaRPr>
          </a:p>
          <a:p>
            <a:pPr eaLnBrk="1" hangingPunct="1">
              <a:defRPr/>
            </a:pPr>
            <a:r>
              <a:rPr lang="th-TH" sz="2800" b="1" smtClean="0">
                <a:solidFill>
                  <a:srgbClr val="9A9ADE"/>
                </a:solidFill>
                <a:latin typeface="Angsana New" pitchFamily="18" charset="-34"/>
              </a:rPr>
              <a:t>การวางแผน </a:t>
            </a:r>
            <a:r>
              <a:rPr lang="en-US" sz="2800" b="1" smtClean="0">
                <a:solidFill>
                  <a:srgbClr val="9A9ADE"/>
                </a:solidFill>
                <a:latin typeface="Angsana New" pitchFamily="18" charset="-34"/>
              </a:rPr>
              <a:t>(Plan) </a:t>
            </a:r>
            <a:endParaRPr lang="th-TH" sz="2800" b="1" smtClean="0">
              <a:solidFill>
                <a:srgbClr val="9A9ADE"/>
              </a:solidFill>
              <a:latin typeface="Angsana New" pitchFamily="18" charset="-34"/>
            </a:endParaRPr>
          </a:p>
          <a:p>
            <a:pPr eaLnBrk="1" hangingPunct="1">
              <a:defRPr/>
            </a:pPr>
            <a:r>
              <a:rPr lang="th-TH" sz="2800" b="1" smtClean="0">
                <a:solidFill>
                  <a:srgbClr val="6ACDFF"/>
                </a:solidFill>
                <a:latin typeface="Angsana New" pitchFamily="18" charset="-34"/>
              </a:rPr>
              <a:t>การดำเนินงาน </a:t>
            </a:r>
            <a:r>
              <a:rPr lang="en-US" sz="2800" b="1" smtClean="0">
                <a:solidFill>
                  <a:srgbClr val="6ACDFF"/>
                </a:solidFill>
                <a:latin typeface="Angsana New" pitchFamily="18" charset="-34"/>
              </a:rPr>
              <a:t>(Do)</a:t>
            </a:r>
            <a:r>
              <a:rPr lang="th-TH" sz="2800" b="1" smtClean="0">
                <a:solidFill>
                  <a:srgbClr val="6ACDFF"/>
                </a:solidFill>
                <a:latin typeface="Angsana New" pitchFamily="18" charset="-34"/>
              </a:rPr>
              <a:t> </a:t>
            </a:r>
            <a:r>
              <a:rPr lang="th-TH" sz="2800" b="1" smtClean="0">
                <a:latin typeface="Angsana New" pitchFamily="18" charset="-34"/>
              </a:rPr>
              <a:t>สถานศึกษากำหนดขั้นตอนการดำเนินต่อเนื่องให้สอดคล้องกับแผนที่วางไว้</a:t>
            </a:r>
          </a:p>
          <a:p>
            <a:pPr eaLnBrk="1" hangingPunct="1">
              <a:defRPr/>
            </a:pPr>
            <a:r>
              <a:rPr lang="th-TH" sz="2800" b="1" smtClean="0">
                <a:solidFill>
                  <a:srgbClr val="FF6699"/>
                </a:solidFill>
                <a:latin typeface="Angsana New" pitchFamily="18" charset="-34"/>
              </a:rPr>
              <a:t>การตรวจสอบ </a:t>
            </a:r>
            <a:r>
              <a:rPr lang="en-US" sz="2800" b="1" smtClean="0">
                <a:solidFill>
                  <a:srgbClr val="FF6699"/>
                </a:solidFill>
                <a:latin typeface="Angsana New" pitchFamily="18" charset="-34"/>
              </a:rPr>
              <a:t>(Check)</a:t>
            </a:r>
            <a:r>
              <a:rPr lang="th-TH" sz="2800" b="1" smtClean="0">
                <a:solidFill>
                  <a:srgbClr val="FF6699"/>
                </a:solidFill>
                <a:latin typeface="Angsana New" pitchFamily="18" charset="-34"/>
              </a:rPr>
              <a:t> </a:t>
            </a:r>
            <a:r>
              <a:rPr lang="th-TH" sz="2800" b="1" smtClean="0">
                <a:latin typeface="Angsana New" pitchFamily="18" charset="-34"/>
              </a:rPr>
              <a:t>สถานศึกษาจัดให้มีการติดตามตรวจสอบ เช่นจัดระบบนิเทศภายใน จัดทำเครื่องมือนิเทศ จัดทำรายงานนิเทศ กำหนดรูปแบบการนิเทศ แผนนิเทศ</a:t>
            </a:r>
          </a:p>
          <a:p>
            <a:pPr eaLnBrk="1" hangingPunct="1">
              <a:defRPr/>
            </a:pPr>
            <a:r>
              <a:rPr lang="th-TH" sz="2800" b="1" smtClean="0">
                <a:solidFill>
                  <a:srgbClr val="00FF99"/>
                </a:solidFill>
                <a:latin typeface="Angsana New" pitchFamily="18" charset="-34"/>
              </a:rPr>
              <a:t>การปรับปรุง / พัฒนา </a:t>
            </a:r>
            <a:r>
              <a:rPr lang="en-US" sz="2800" b="1" smtClean="0">
                <a:solidFill>
                  <a:srgbClr val="00FF99"/>
                </a:solidFill>
                <a:latin typeface="Angsana New" pitchFamily="18" charset="-34"/>
              </a:rPr>
              <a:t>(Action) </a:t>
            </a:r>
            <a:r>
              <a:rPr lang="th-TH" sz="2800" b="1" smtClean="0">
                <a:latin typeface="Angsana New" pitchFamily="18" charset="-34"/>
              </a:rPr>
              <a:t>สถานศึกษานำข้อเสนอแนจาการนิเทศ ติดตาม มาพัฒนา / ปรับปรุงงาน </a:t>
            </a:r>
          </a:p>
          <a:p>
            <a:pPr eaLnBrk="1" hangingPunct="1">
              <a:defRPr/>
            </a:pPr>
            <a:endParaRPr lang="th-TH" sz="2800" b="1" smtClean="0">
              <a:latin typeface="Angsana New" pitchFamily="18" charset="-34"/>
            </a:endParaRPr>
          </a:p>
        </p:txBody>
      </p:sp>
      <p:pic>
        <p:nvPicPr>
          <p:cNvPr id="17412" name="Picture 4" descr="plant"/>
          <p:cNvPicPr>
            <a:picLocks noChangeAspect="1" noChangeArrowheads="1" noCro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8600" y="457200"/>
            <a:ext cx="762000" cy="762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229600" cy="911225"/>
          </a:xfrm>
          <a:solidFill>
            <a:schemeClr val="accent4"/>
          </a:solidFill>
        </p:spPr>
        <p:txBody>
          <a:bodyPr/>
          <a:lstStyle/>
          <a:p>
            <a:pPr algn="l" eaLnBrk="1" hangingPunct="1">
              <a:defRPr/>
            </a:pPr>
            <a:r>
              <a:rPr lang="th-TH" b="1" smtClean="0">
                <a:solidFill>
                  <a:srgbClr val="0000FF"/>
                </a:solidFill>
              </a:rPr>
              <a:t>จุดมุ่งหมายของการนิเทศการศึกษา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600200"/>
            <a:ext cx="9144000" cy="45259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th-TH" smtClean="0"/>
              <a:t>  </a:t>
            </a:r>
            <a:r>
              <a:rPr lang="th-TH" sz="3600" b="1" smtClean="0"/>
              <a:t>สงัด อุทรานันท์ (2530) กำหนดจุดมุ่งหมายของการนิเทศ 4 ประการ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th-TH" sz="3600" b="1" smtClean="0"/>
              <a:t>  1. </a:t>
            </a:r>
            <a:r>
              <a:rPr lang="th-TH" sz="3600" b="1" smtClean="0">
                <a:solidFill>
                  <a:srgbClr val="FFFF66"/>
                </a:solidFill>
              </a:rPr>
              <a:t>เพื่อพัฒนาคน</a:t>
            </a:r>
            <a:r>
              <a:rPr lang="th-TH" sz="3600" b="1" smtClean="0"/>
              <a:t> ช่วยให้บุคลากรมีความรู้ ความสามารถในการทำงาน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th-TH" sz="3600" b="1" smtClean="0"/>
              <a:t>  2. </a:t>
            </a:r>
            <a:r>
              <a:rPr lang="th-TH" sz="3600" b="1" smtClean="0">
                <a:solidFill>
                  <a:srgbClr val="FFFF66"/>
                </a:solidFill>
              </a:rPr>
              <a:t>เพื่อพัฒนางาน</a:t>
            </a:r>
            <a:r>
              <a:rPr lang="th-TH" sz="3600" b="1" smtClean="0"/>
              <a:t> สร้างสรรค์วิธีการทำงานให้มีประสิทธิภาพยิ่งขึ้น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th-TH" sz="3600" b="1" smtClean="0"/>
              <a:t>  3. </a:t>
            </a:r>
            <a:r>
              <a:rPr lang="th-TH" sz="3600" b="1" smtClean="0">
                <a:solidFill>
                  <a:srgbClr val="FFFF66"/>
                </a:solidFill>
              </a:rPr>
              <a:t>เพื่อประสานสัมพันธ์</a:t>
            </a:r>
            <a:r>
              <a:rPr lang="th-TH" sz="3600" b="1" smtClean="0"/>
              <a:t> สร้างความร่วมมือ ความเข้าใจในการทำงาน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th-TH" sz="3600" b="1" smtClean="0"/>
              <a:t>  4. </a:t>
            </a:r>
            <a:r>
              <a:rPr lang="th-TH" sz="3600" b="1" smtClean="0">
                <a:solidFill>
                  <a:srgbClr val="FFFF66"/>
                </a:solidFill>
              </a:rPr>
              <a:t>เพื่อสร้างขวัญและกำลังใจ</a:t>
            </a:r>
            <a:r>
              <a:rPr lang="th-TH" sz="3600" b="1" smtClean="0"/>
              <a:t> ให้บุคลากรมีกำลังใจในการทำงาน</a:t>
            </a:r>
          </a:p>
        </p:txBody>
      </p:sp>
      <p:pic>
        <p:nvPicPr>
          <p:cNvPr id="18436" name="Picture 7" descr="flow1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90600" y="381000"/>
            <a:ext cx="838200" cy="6096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838200"/>
          </a:xfrm>
        </p:spPr>
        <p:txBody>
          <a:bodyPr/>
          <a:lstStyle/>
          <a:p>
            <a:pPr>
              <a:defRPr/>
            </a:pPr>
            <a:r>
              <a:rPr lang="th-TH" b="1" smtClean="0"/>
              <a:t>จุดมุ่งหมายการนิเทศแนวใหม่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>
              <a:defRPr/>
            </a:pPr>
            <a:r>
              <a:rPr lang="th-TH" sz="3600" b="1" smtClean="0"/>
              <a:t>เพื่อแบ่งบัน  </a:t>
            </a:r>
            <a:r>
              <a:rPr lang="en-US" sz="3600" b="1" smtClean="0">
                <a:latin typeface="AngsanaUPC" pitchFamily="18" charset="-34"/>
                <a:cs typeface="AngsanaUPC" pitchFamily="18" charset="-34"/>
              </a:rPr>
              <a:t>(to share)</a:t>
            </a:r>
          </a:p>
          <a:p>
            <a:pPr>
              <a:defRPr/>
            </a:pPr>
            <a:r>
              <a:rPr lang="th-TH" sz="3600" b="1" smtClean="0"/>
              <a:t>วิสัยทัศน์การนิเทศใหม่ เน้นผลลัพธ์</a:t>
            </a:r>
          </a:p>
          <a:p>
            <a:pPr>
              <a:defRPr/>
            </a:pPr>
            <a:r>
              <a:rPr lang="th-TH" sz="3600" b="1" smtClean="0"/>
              <a:t>แนวคิดและยุทธศาสตร์เพื่อการขับเคลื่อนไปข้างหน้า</a:t>
            </a:r>
          </a:p>
          <a:p>
            <a:pPr>
              <a:defRPr/>
            </a:pPr>
            <a:r>
              <a:rPr lang="th-TH" sz="3600" b="1" smtClean="0"/>
              <a:t>การนิเทศเพื่อพัฒนางานให้มีคุณภาพ และสามารถประกันคุณภาพได้</a:t>
            </a:r>
          </a:p>
        </p:txBody>
      </p:sp>
      <p:pic>
        <p:nvPicPr>
          <p:cNvPr id="19460" name="Picture 5" descr="D:\Data_d\Animations\animations 2\Horse-01-june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24600" y="5257800"/>
            <a:ext cx="110490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5" descr="D:\Data_d\Animations\animations 2\Horse-01-june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7600" y="5638800"/>
            <a:ext cx="110490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tx1">
              <a:lumMod val="85000"/>
            </a:schemeClr>
          </a:solidFill>
          <a:ln>
            <a:solidFill>
              <a:schemeClr val="bg1">
                <a:lumMod val="10000"/>
                <a:lumOff val="90000"/>
              </a:schemeClr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th-TH" b="1" smtClean="0">
                <a:solidFill>
                  <a:srgbClr val="000066"/>
                </a:solidFill>
              </a:rPr>
              <a:t>รูปแบบการนิเทศการศึกษา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229600" cy="4953000"/>
          </a:xfrm>
        </p:spPr>
        <p:txBody>
          <a:bodyPr/>
          <a:lstStyle/>
          <a:p>
            <a:pPr eaLnBrk="1" hangingPunct="1">
              <a:defRPr/>
            </a:pPr>
            <a:r>
              <a:rPr lang="th-TH" sz="3600" b="1" smtClean="0">
                <a:latin typeface="Angsana New" pitchFamily="18" charset="-34"/>
              </a:rPr>
              <a:t>การนิเทศภายนอก (</a:t>
            </a:r>
            <a:r>
              <a:rPr lang="en-US" sz="3600" b="1" smtClean="0">
                <a:latin typeface="Angsana New" pitchFamily="18" charset="-34"/>
              </a:rPr>
              <a:t>External Supervision)</a:t>
            </a:r>
            <a:endParaRPr lang="th-TH" sz="3600" b="1" smtClean="0">
              <a:latin typeface="Angsana New" pitchFamily="18" charset="-34"/>
            </a:endParaRPr>
          </a:p>
          <a:p>
            <a:pPr eaLnBrk="1" hangingPunct="1">
              <a:defRPr/>
            </a:pPr>
            <a:r>
              <a:rPr lang="th-TH" sz="3600" b="1" smtClean="0">
                <a:latin typeface="Angsana New" pitchFamily="18" charset="-34"/>
              </a:rPr>
              <a:t>การนิเทศภายใน (</a:t>
            </a:r>
            <a:r>
              <a:rPr lang="en-US" sz="3600" b="1" smtClean="0">
                <a:latin typeface="Angsana New" pitchFamily="18" charset="-34"/>
              </a:rPr>
              <a:t>Internal Supervision)</a:t>
            </a:r>
            <a:endParaRPr lang="th-TH" sz="3600" b="1" smtClean="0">
              <a:latin typeface="Angsana New" pitchFamily="18" charset="-34"/>
            </a:endParaRPr>
          </a:p>
          <a:p>
            <a:pPr eaLnBrk="1" hangingPunct="1">
              <a:defRPr/>
            </a:pPr>
            <a:r>
              <a:rPr lang="th-TH" sz="3600" b="1" smtClean="0">
                <a:latin typeface="Angsana New" pitchFamily="18" charset="-34"/>
              </a:rPr>
              <a:t>การนิเทศแบบคลินิก (</a:t>
            </a:r>
            <a:r>
              <a:rPr lang="en-US" sz="3600" b="1" smtClean="0">
                <a:latin typeface="Angsana New" pitchFamily="18" charset="-34"/>
              </a:rPr>
              <a:t>Clinical Supervision)</a:t>
            </a:r>
            <a:endParaRPr lang="th-TH" sz="3600" b="1" smtClean="0">
              <a:latin typeface="Angsana New" pitchFamily="18" charset="-34"/>
            </a:endParaRPr>
          </a:p>
          <a:p>
            <a:pPr eaLnBrk="1" hangingPunct="1">
              <a:defRPr/>
            </a:pPr>
            <a:r>
              <a:rPr lang="th-TH" sz="3600" b="1" smtClean="0">
                <a:latin typeface="Angsana New" pitchFamily="18" charset="-34"/>
              </a:rPr>
              <a:t>การนิเทศทางไกล </a:t>
            </a:r>
            <a:r>
              <a:rPr lang="en-US" sz="3600" b="1" smtClean="0">
                <a:latin typeface="Angsana New" pitchFamily="18" charset="-34"/>
              </a:rPr>
              <a:t>(Distance Supervision)</a:t>
            </a:r>
            <a:endParaRPr lang="th-TH" sz="3600" b="1" smtClean="0">
              <a:latin typeface="Angsana New" pitchFamily="18" charset="-34"/>
            </a:endParaRPr>
          </a:p>
          <a:p>
            <a:pPr eaLnBrk="1" hangingPunct="1">
              <a:defRPr/>
            </a:pPr>
            <a:r>
              <a:rPr lang="th-TH" sz="3600" b="1" smtClean="0">
                <a:latin typeface="Angsana New" pitchFamily="18" charset="-34"/>
              </a:rPr>
              <a:t>การนิเทศโดยเครือข่าย </a:t>
            </a:r>
            <a:r>
              <a:rPr lang="en-US" sz="3600" b="1" smtClean="0">
                <a:latin typeface="Angsana New" pitchFamily="18" charset="-34"/>
              </a:rPr>
              <a:t>(Networking Supervision)</a:t>
            </a:r>
            <a:endParaRPr lang="th-TH" sz="3600" b="1" smtClean="0">
              <a:latin typeface="Angsana New" pitchFamily="18" charset="-34"/>
            </a:endParaRPr>
          </a:p>
          <a:p>
            <a:pPr eaLnBrk="1" hangingPunct="1">
              <a:defRPr/>
            </a:pPr>
            <a:r>
              <a:rPr lang="th-TH" sz="3600" b="1" smtClean="0">
                <a:latin typeface="Angsana New" pitchFamily="18" charset="-34"/>
              </a:rPr>
              <a:t>การนิเทศผ่านอีเลคทรอนิคส์</a:t>
            </a:r>
            <a:r>
              <a:rPr lang="en-US" sz="3600" b="1" smtClean="0">
                <a:latin typeface="Angsana New" pitchFamily="18" charset="-34"/>
              </a:rPr>
              <a:t> (e- Supervision)</a:t>
            </a:r>
            <a:endParaRPr lang="th-TH" sz="3600" b="1" smtClean="0">
              <a:latin typeface="Angsana New" pitchFamily="18" charset="-34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th-TH" sz="3600" b="1" smtClean="0">
                <a:latin typeface="Angsana New" pitchFamily="18" charset="-34"/>
              </a:rPr>
              <a:t>    ฯลฯ</a:t>
            </a:r>
          </a:p>
        </p:txBody>
      </p:sp>
      <p:pic>
        <p:nvPicPr>
          <p:cNvPr id="20484" name="Picture 4" descr="UMBRELLA_LG_BLK"/>
          <p:cNvPicPr>
            <a:picLocks noChangeAspect="1" noChangeArrowheads="1" noCro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5800" y="381000"/>
            <a:ext cx="762000" cy="762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7813"/>
            <a:ext cx="8686800" cy="865187"/>
          </a:xfrm>
          <a:solidFill>
            <a:srgbClr val="CCFFCC"/>
          </a:solidFill>
        </p:spPr>
        <p:txBody>
          <a:bodyPr/>
          <a:lstStyle/>
          <a:p>
            <a:pPr>
              <a:defRPr/>
            </a:pPr>
            <a:r>
              <a:rPr lang="th-TH" smtClean="0">
                <a:solidFill>
                  <a:srgbClr val="002060"/>
                </a:solidFill>
              </a:rPr>
              <a:t>รูปแบบการนิเทศแนวใหม่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81600"/>
          </a:xfrm>
        </p:spPr>
        <p:txBody>
          <a:bodyPr/>
          <a:lstStyle/>
          <a:p>
            <a:pPr>
              <a:defRPr/>
            </a:pPr>
            <a:r>
              <a:rPr lang="th-TH" b="1" smtClean="0">
                <a:latin typeface="AngsanaUPC" pitchFamily="18" charset="-34"/>
                <a:cs typeface="AngsanaUPC" pitchFamily="18" charset="-34"/>
              </a:rPr>
              <a:t>การนิเทศภายใน </a:t>
            </a:r>
            <a:r>
              <a:rPr lang="en-US" b="1" smtClean="0">
                <a:solidFill>
                  <a:srgbClr val="92D050"/>
                </a:solidFill>
                <a:latin typeface="AngsanaUPC" pitchFamily="18" charset="-34"/>
                <a:cs typeface="AngsanaUPC" pitchFamily="18" charset="-34"/>
              </a:rPr>
              <a:t>(Internal supervision)</a:t>
            </a:r>
          </a:p>
          <a:p>
            <a:pPr>
              <a:defRPr/>
            </a:pPr>
            <a:r>
              <a:rPr lang="th-TH" b="1" smtClean="0">
                <a:latin typeface="AngsanaUPC" pitchFamily="18" charset="-34"/>
                <a:cs typeface="AngsanaUPC" pitchFamily="18" charset="-34"/>
              </a:rPr>
              <a:t>การนิเทศแบบเพื่อนช่วยเพื่อน </a:t>
            </a:r>
            <a:r>
              <a:rPr lang="en-US" b="1" smtClean="0">
                <a:solidFill>
                  <a:srgbClr val="92D050"/>
                </a:solidFill>
                <a:latin typeface="AngsanaUPC" pitchFamily="18" charset="-34"/>
                <a:cs typeface="AngsanaUPC" pitchFamily="18" charset="-34"/>
              </a:rPr>
              <a:t>(Peer Supervision)  </a:t>
            </a:r>
            <a:endParaRPr lang="th-TH" b="1" smtClean="0">
              <a:solidFill>
                <a:srgbClr val="92D050"/>
              </a:solidFill>
              <a:latin typeface="AngsanaUPC" pitchFamily="18" charset="-34"/>
              <a:cs typeface="AngsanaUPC" pitchFamily="18" charset="-34"/>
            </a:endParaRPr>
          </a:p>
          <a:p>
            <a:pPr>
              <a:defRPr/>
            </a:pPr>
            <a:r>
              <a:rPr lang="th-TH" b="1" smtClean="0">
                <a:latin typeface="AngsanaUPC" pitchFamily="18" charset="-34"/>
                <a:cs typeface="AngsanaUPC" pitchFamily="18" charset="-34"/>
              </a:rPr>
              <a:t>การนิเทศเป็นกลุ่มเล็กๆ </a:t>
            </a:r>
            <a:r>
              <a:rPr lang="en-US" b="1" smtClean="0">
                <a:solidFill>
                  <a:srgbClr val="92D050"/>
                </a:solidFill>
                <a:latin typeface="AngsanaUPC" pitchFamily="18" charset="-34"/>
                <a:cs typeface="AngsanaUPC" pitchFamily="18" charset="-34"/>
              </a:rPr>
              <a:t>(Small Group Supervision)</a:t>
            </a:r>
          </a:p>
          <a:p>
            <a:pPr>
              <a:defRPr/>
            </a:pPr>
            <a:r>
              <a:rPr lang="th-TH" b="1" smtClean="0">
                <a:latin typeface="AngsanaUPC" pitchFamily="18" charset="-34"/>
                <a:cs typeface="AngsanaUPC" pitchFamily="18" charset="-34"/>
              </a:rPr>
              <a:t>การนิเทศทางโทรศัพท์ </a:t>
            </a:r>
            <a:r>
              <a:rPr lang="en-US" b="1" smtClean="0">
                <a:solidFill>
                  <a:srgbClr val="92D050"/>
                </a:solidFill>
                <a:latin typeface="AngsanaUPC" pitchFamily="18" charset="-34"/>
                <a:cs typeface="AngsanaUPC" pitchFamily="18" charset="-34"/>
              </a:rPr>
              <a:t>(Telephone Supervision) </a:t>
            </a:r>
          </a:p>
          <a:p>
            <a:pPr>
              <a:defRPr/>
            </a:pPr>
            <a:r>
              <a:rPr lang="th-TH" b="1" smtClean="0">
                <a:latin typeface="AngsanaUPC" pitchFamily="18" charset="-34"/>
                <a:cs typeface="AngsanaUPC" pitchFamily="18" charset="-34"/>
              </a:rPr>
              <a:t>การนิเทศการสอนแบบคู่สัญญา </a:t>
            </a:r>
            <a:r>
              <a:rPr lang="en-US" b="1" smtClean="0">
                <a:solidFill>
                  <a:srgbClr val="92D050"/>
                </a:solidFill>
                <a:latin typeface="AngsanaUPC" pitchFamily="18" charset="-34"/>
                <a:cs typeface="AngsanaUPC" pitchFamily="18" charset="-34"/>
              </a:rPr>
              <a:t>(Buddy Supervision)</a:t>
            </a:r>
          </a:p>
          <a:p>
            <a:pPr>
              <a:defRPr/>
            </a:pPr>
            <a:r>
              <a:rPr lang="th-TH" b="1" smtClean="0">
                <a:latin typeface="AngsanaUPC" pitchFamily="18" charset="-34"/>
                <a:cs typeface="AngsanaUPC" pitchFamily="18" charset="-34"/>
              </a:rPr>
              <a:t>การพัฒนาคุณภาพอย่างต่อเนื่อง</a:t>
            </a:r>
          </a:p>
          <a:p>
            <a:pPr>
              <a:defRPr/>
            </a:pPr>
            <a:r>
              <a:rPr lang="th-TH" b="1" smtClean="0">
                <a:latin typeface="AngsanaUPC" pitchFamily="18" charset="-34"/>
                <a:cs typeface="AngsanaUPC" pitchFamily="18" charset="-34"/>
              </a:rPr>
              <a:t>การนิเทศจากผู้เชี่ยวชาญเฉพาะสาขาวิชา</a:t>
            </a:r>
          </a:p>
          <a:p>
            <a:pPr>
              <a:defRPr/>
            </a:pPr>
            <a:r>
              <a:rPr lang="th-TH" b="1" smtClean="0">
                <a:latin typeface="AngsanaUPC" pitchFamily="18" charset="-34"/>
                <a:cs typeface="AngsanaUPC" pitchFamily="18" charset="-34"/>
              </a:rPr>
              <a:t>ฯลฯ</a:t>
            </a:r>
          </a:p>
          <a:p>
            <a:pPr>
              <a:defRPr/>
            </a:pPr>
            <a:endParaRPr lang="th-TH" smtClean="0"/>
          </a:p>
        </p:txBody>
      </p:sp>
      <p:pic>
        <p:nvPicPr>
          <p:cNvPr id="21508" name="Picture 4" descr="D:\Data_d\Animations\animations 2\Key-07-june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7200"/>
            <a:ext cx="457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gradFill rotWithShape="1">
            <a:gsLst>
              <a:gs pos="0">
                <a:schemeClr val="hlink"/>
              </a:gs>
              <a:gs pos="50000">
                <a:schemeClr val="folHlink"/>
              </a:gs>
              <a:gs pos="100000">
                <a:schemeClr val="hlink"/>
              </a:gs>
            </a:gsLst>
            <a:lin ang="5400000" scaled="1"/>
          </a:gradFill>
        </p:spPr>
        <p:txBody>
          <a:bodyPr/>
          <a:lstStyle/>
          <a:p>
            <a:pPr eaLnBrk="1" hangingPunct="1">
              <a:defRPr/>
            </a:pPr>
            <a:r>
              <a:rPr lang="th-TH" sz="4000" b="1" smtClean="0">
                <a:solidFill>
                  <a:srgbClr val="2408F4"/>
                </a:solidFill>
              </a:rPr>
              <a:t>ความหมายของการนิเทศ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229600" cy="4876800"/>
          </a:xfrm>
        </p:spPr>
        <p:txBody>
          <a:bodyPr/>
          <a:lstStyle/>
          <a:p>
            <a:pPr marL="609600" indent="-609600" eaLnBrk="1" hangingPunct="1">
              <a:defRPr/>
            </a:pPr>
            <a:r>
              <a:rPr lang="th-TH" b="1" smtClean="0"/>
              <a:t>ผู้นิเทศ หมายถึง</a:t>
            </a:r>
            <a:r>
              <a:rPr lang="en-US" b="1" smtClean="0"/>
              <a:t> </a:t>
            </a:r>
            <a:r>
              <a:rPr lang="th-TH" b="1" smtClean="0"/>
              <a:t>ผู้ที่มองการณ์ไกล มีวิสัยทัศน์</a:t>
            </a:r>
            <a:r>
              <a:rPr lang="en-US" b="1" smtClean="0"/>
              <a:t> </a:t>
            </a:r>
          </a:p>
          <a:p>
            <a:pPr marL="609600" indent="-609600" eaLnBrk="1" hangingPunct="1">
              <a:defRPr/>
            </a:pPr>
            <a:r>
              <a:rPr lang="en-US" altLang="zh-CN" b="1" smtClean="0">
                <a:latin typeface="Angsana New" pitchFamily="18" charset="-34"/>
                <a:ea typeface="SimSun" pitchFamily="2" charset="-122"/>
              </a:rPr>
              <a:t>“supervisor” (In Latin </a:t>
            </a:r>
            <a:r>
              <a:rPr lang="en-US" altLang="zh-CN" b="1" i="1" smtClean="0">
                <a:latin typeface="Angsana New" pitchFamily="18" charset="-34"/>
                <a:ea typeface="SimSun" pitchFamily="2" charset="-122"/>
              </a:rPr>
              <a:t>super </a:t>
            </a:r>
            <a:r>
              <a:rPr lang="en-US" altLang="zh-CN" b="1" smtClean="0">
                <a:latin typeface="Angsana New" pitchFamily="18" charset="-34"/>
                <a:ea typeface="SimSun" pitchFamily="2" charset="-122"/>
              </a:rPr>
              <a:t>means 'over', and </a:t>
            </a:r>
            <a:r>
              <a:rPr lang="en-US" altLang="zh-CN" b="1" i="1" smtClean="0">
                <a:latin typeface="Angsana New" pitchFamily="18" charset="-34"/>
                <a:ea typeface="SimSun" pitchFamily="2" charset="-122"/>
              </a:rPr>
              <a:t>videre</a:t>
            </a:r>
            <a:r>
              <a:rPr lang="en-US" altLang="zh-CN" b="1" smtClean="0">
                <a:latin typeface="Angsana New" pitchFamily="18" charset="-34"/>
                <a:ea typeface="SimSun" pitchFamily="2" charset="-122"/>
              </a:rPr>
              <a:t> means 'to watch, or to see'</a:t>
            </a:r>
            <a:r>
              <a:rPr lang="th-TH" altLang="zh-CN" b="1" smtClean="0">
                <a:latin typeface="Angsana New" pitchFamily="18" charset="-34"/>
              </a:rPr>
              <a:t> </a:t>
            </a:r>
            <a:endParaRPr lang="th-TH" b="1" smtClean="0">
              <a:latin typeface="Angsana New" pitchFamily="18" charset="-34"/>
            </a:endParaRPr>
          </a:p>
          <a:p>
            <a:pPr marL="609600" indent="-609600" eaLnBrk="1" hangingPunct="1">
              <a:defRPr/>
            </a:pPr>
            <a:r>
              <a:rPr lang="th-TH" b="1" smtClean="0"/>
              <a:t>การนิเทศการศึกษา </a:t>
            </a:r>
            <a:r>
              <a:rPr lang="th-TH" b="1" smtClean="0">
                <a:latin typeface="Angsana New" pitchFamily="18" charset="-34"/>
              </a:rPr>
              <a:t>(</a:t>
            </a:r>
            <a:r>
              <a:rPr lang="en-US" b="1" smtClean="0">
                <a:latin typeface="Angsana New" pitchFamily="18" charset="-34"/>
              </a:rPr>
              <a:t>Educational S</a:t>
            </a:r>
            <a:r>
              <a:rPr lang="th-TH" b="1" smtClean="0">
                <a:latin typeface="Angsana New" pitchFamily="18" charset="-34"/>
              </a:rPr>
              <a:t>upervision)</a:t>
            </a:r>
            <a:r>
              <a:rPr lang="th-TH" b="1" smtClean="0"/>
              <a:t> หมายถึง กระบวนการศึกษาระหว่างผู้นิเทศและผู้รับการนิเทศ โดยมีจุดมุ่งหมาย เพื่อส่งเสริมและพัฒนางานการศึกษาที่ดำเนินการอยู่ให้ประสบผลสำเร็จ</a:t>
            </a:r>
          </a:p>
          <a:p>
            <a:pPr marL="609600" indent="-609600" eaLnBrk="1" hangingPunct="1">
              <a:defRPr/>
            </a:pPr>
            <a:r>
              <a:rPr lang="th-TH" b="1" smtClean="0"/>
              <a:t>การนิเทศการศึกษานอกโรงเรียน  คือ กระบวนการทำงานร่วมกับครู และบุคลากรทางการศึกษา เพื่อให้ผู้เรียนเกิดผลสัมฤทธิ์ทางการเรียน</a:t>
            </a:r>
          </a:p>
        </p:txBody>
      </p:sp>
      <p:pic>
        <p:nvPicPr>
          <p:cNvPr id="4100" name="Picture 4" descr="bullet20"/>
          <p:cNvPicPr>
            <a:picLocks noChangeAspect="1" noChangeArrowheads="1" noCro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62000" y="609600"/>
            <a:ext cx="609600" cy="6096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991600" cy="762000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pPr>
              <a:defRPr/>
            </a:pPr>
            <a:r>
              <a:rPr lang="th-TH" smtClean="0">
                <a:solidFill>
                  <a:srgbClr val="FFC000"/>
                </a:solidFill>
                <a:latin typeface="AngsanaUPC" pitchFamily="18" charset="-34"/>
                <a:cs typeface="AngsanaUPC" pitchFamily="18" charset="-34"/>
              </a:rPr>
              <a:t>     การนิเทศแบบคู่สัญญา (</a:t>
            </a:r>
            <a:r>
              <a:rPr lang="en-US" smtClean="0">
                <a:solidFill>
                  <a:srgbClr val="FFC000"/>
                </a:solidFill>
                <a:latin typeface="AngsanaUPC" pitchFamily="18" charset="-34"/>
                <a:cs typeface="AngsanaUPC" pitchFamily="18" charset="-34"/>
              </a:rPr>
              <a:t>Buddy Supervision)</a:t>
            </a:r>
            <a:endParaRPr lang="th-TH" smtClean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686800" cy="5791200"/>
          </a:xfrm>
        </p:spPr>
        <p:txBody>
          <a:bodyPr/>
          <a:lstStyle/>
          <a:p>
            <a:pPr>
              <a:defRPr/>
            </a:pPr>
            <a:r>
              <a:rPr lang="th-TH" b="1" smtClean="0">
                <a:latin typeface="AngsanaUPC" pitchFamily="18" charset="-34"/>
                <a:cs typeface="AngsanaUPC" pitchFamily="18" charset="-34"/>
              </a:rPr>
              <a:t>เป็นการนิเทศที่ดึงเอาศักยภาพของผู้สอน 2 คน แลกเปลี่ยนเรียนรู้กัน โดยจับคู่สัญญา เพื่อสร้างมิตรสัมพันธ์อันดีต่อกัน เพื่อนำไปสู่ความสำเร็จในการจัดกระบวนการเรียนรู้ </a:t>
            </a:r>
            <a:endParaRPr lang="en-US" b="1" smtClean="0">
              <a:latin typeface="AngsanaUPC" pitchFamily="18" charset="-34"/>
              <a:cs typeface="AngsanaUPC" pitchFamily="18" charset="-34"/>
            </a:endParaRPr>
          </a:p>
          <a:p>
            <a:pPr>
              <a:defRPr/>
            </a:pPr>
            <a:r>
              <a:rPr lang="th-TH" b="1" smtClean="0">
                <a:solidFill>
                  <a:srgbClr val="00B0F0"/>
                </a:solidFill>
                <a:latin typeface="AngsanaUPC" pitchFamily="18" charset="-34"/>
                <a:cs typeface="AngsanaUPC" pitchFamily="18" charset="-34"/>
              </a:rPr>
              <a:t>นำทฤษฎี ระบบ </a:t>
            </a:r>
            <a:r>
              <a:rPr lang="en-US" b="1" smtClean="0">
                <a:solidFill>
                  <a:srgbClr val="00B0F0"/>
                </a:solidFill>
                <a:latin typeface="AngsanaUPC" pitchFamily="18" charset="-34"/>
                <a:cs typeface="AngsanaUPC" pitchFamily="18" charset="-34"/>
              </a:rPr>
              <a:t>Buddy System </a:t>
            </a:r>
            <a:r>
              <a:rPr lang="th-TH" b="1" smtClean="0">
                <a:latin typeface="AngsanaUPC" pitchFamily="18" charset="-34"/>
                <a:cs typeface="AngsanaUPC" pitchFamily="18" charset="-34"/>
              </a:rPr>
              <a:t>ของทหารในสนามรบ  มาใช้แบบกลุ่มสัมพันธ์ (</a:t>
            </a:r>
            <a:r>
              <a:rPr lang="en-US" b="1" smtClean="0">
                <a:latin typeface="AngsanaUPC" pitchFamily="18" charset="-34"/>
                <a:cs typeface="AngsanaUPC" pitchFamily="18" charset="-34"/>
              </a:rPr>
              <a:t>Group Process) </a:t>
            </a:r>
            <a:r>
              <a:rPr lang="th-TH" b="1" smtClean="0">
                <a:latin typeface="AngsanaUPC" pitchFamily="18" charset="-34"/>
                <a:cs typeface="AngsanaUPC" pitchFamily="18" charset="-34"/>
              </a:rPr>
              <a:t>เพื่อมุ่งพัฒนาคนและพัฒนางาน  เน้นมิตรสัมพันธ์ (</a:t>
            </a:r>
            <a:r>
              <a:rPr lang="en-US" b="1" smtClean="0">
                <a:latin typeface="AngsanaUPC" pitchFamily="18" charset="-34"/>
                <a:cs typeface="AngsanaUPC" pitchFamily="18" charset="-34"/>
              </a:rPr>
              <a:t>Concern for People) </a:t>
            </a:r>
            <a:r>
              <a:rPr lang="th-TH" b="1" smtClean="0">
                <a:latin typeface="AngsanaUPC" pitchFamily="18" charset="-34"/>
                <a:cs typeface="AngsanaUPC" pitchFamily="18" charset="-34"/>
              </a:rPr>
              <a:t>และกิจสัมพันธ์(</a:t>
            </a:r>
            <a:r>
              <a:rPr lang="en-US" b="1" smtClean="0">
                <a:latin typeface="AngsanaUPC" pitchFamily="18" charset="-34"/>
                <a:cs typeface="AngsanaUPC" pitchFamily="18" charset="-34"/>
              </a:rPr>
              <a:t>Concern for Production) </a:t>
            </a:r>
            <a:r>
              <a:rPr lang="th-TH" b="1" smtClean="0">
                <a:latin typeface="AngsanaUPC" pitchFamily="18" charset="-34"/>
                <a:cs typeface="AngsanaUPC" pitchFamily="18" charset="-34"/>
              </a:rPr>
              <a:t>ซึ่งเป็นทฤษฎีความสัมพันธ์ของ</a:t>
            </a:r>
            <a:r>
              <a:rPr lang="th-TH" b="1" smtClean="0">
                <a:solidFill>
                  <a:srgbClr val="FFC000"/>
                </a:solidFill>
                <a:latin typeface="AngsanaUPC" pitchFamily="18" charset="-34"/>
                <a:cs typeface="AngsanaUPC" pitchFamily="18" charset="-34"/>
              </a:rPr>
              <a:t> </a:t>
            </a:r>
            <a:r>
              <a:rPr lang="en-US" b="1" smtClean="0">
                <a:solidFill>
                  <a:srgbClr val="FFC000"/>
                </a:solidFill>
                <a:latin typeface="AngsanaUPC" pitchFamily="18" charset="-34"/>
                <a:cs typeface="AngsanaUPC" pitchFamily="18" charset="-34"/>
              </a:rPr>
              <a:t>Heider </a:t>
            </a:r>
            <a:r>
              <a:rPr lang="th-TH" b="1" smtClean="0">
                <a:latin typeface="AngsanaUPC" pitchFamily="18" charset="-34"/>
                <a:cs typeface="AngsanaUPC" pitchFamily="18" charset="-34"/>
              </a:rPr>
              <a:t>ที่ว่า คนเราถ้าชอบสิ่งใดหรือไม่ชอบสิ่งใดเหมือนกัน จะเป็นมิตรกันได้ ใช้หลักจิตวิทยาที่ว่า "คนเรารู้จักตนเองจากการเปรียบเทียบกับคนอื่น" และใช้ปรัชญา "หยิน-หยาง"   คือ ในดีมีเสีย ในเสียมีดี ไม่มีผู้ใดที่ดีพร้อม ทุกคนมีจุดเด่นและจุดด้อยในตัวเอง เหมือนกับสีขาวที่มีจุดดำหรือสีดำที่มีจุดสีขาว </a:t>
            </a:r>
            <a:endParaRPr lang="en-US" b="1" smtClean="0">
              <a:latin typeface="AngsanaUPC" pitchFamily="18" charset="-34"/>
              <a:cs typeface="AngsanaUPC" pitchFamily="18" charset="-34"/>
            </a:endParaRPr>
          </a:p>
          <a:p>
            <a:pPr>
              <a:defRPr/>
            </a:pPr>
            <a:endParaRPr lang="th-TH" sz="2800" smtClean="0">
              <a:latin typeface="AngsanaUPC" pitchFamily="18" charset="-34"/>
              <a:cs typeface="AngsanaUPC" pitchFamily="18" charset="-34"/>
            </a:endParaRPr>
          </a:p>
        </p:txBody>
      </p:sp>
      <p:pic>
        <p:nvPicPr>
          <p:cNvPr id="22532" name="Picture 8" descr="D:\Data_d\Animations\yin yang\yingow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9" descr="D:\Data_d\Animations\yin yang\yinggw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3810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gradFill rotWithShape="1">
            <a:gsLst>
              <a:gs pos="0">
                <a:srgbClr val="FF6600"/>
              </a:gs>
              <a:gs pos="50000">
                <a:srgbClr val="FFFF99"/>
              </a:gs>
              <a:gs pos="100000">
                <a:srgbClr val="FF6600"/>
              </a:gs>
            </a:gsLst>
            <a:lin ang="5400000" scaled="1"/>
          </a:gradFill>
        </p:spPr>
        <p:txBody>
          <a:bodyPr/>
          <a:lstStyle/>
          <a:p>
            <a:pPr eaLnBrk="1" hangingPunct="1">
              <a:defRPr/>
            </a:pPr>
            <a:r>
              <a:rPr lang="th-TH" b="1" smtClean="0">
                <a:solidFill>
                  <a:srgbClr val="000066"/>
                </a:solidFill>
              </a:rPr>
              <a:t>บทบาทหน้าที่ของผู้นิเทศ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229600" cy="4953000"/>
          </a:xfrm>
        </p:spPr>
        <p:txBody>
          <a:bodyPr/>
          <a:lstStyle/>
          <a:p>
            <a:pPr eaLnBrk="1" hangingPunct="1">
              <a:defRPr/>
            </a:pPr>
            <a:r>
              <a:rPr lang="th-TH" altLang="zh-CN" b="1" smtClean="0">
                <a:latin typeface="Angsana New" pitchFamily="18" charset="-34"/>
              </a:rPr>
              <a:t>การนิเทศการศึกษาเน้นนิเทศการจัดการเรียนรู้ การพัฒนาบุคลากรโดยเน้นการทำหน้าที่นิเทศ ดังนี้</a:t>
            </a:r>
          </a:p>
          <a:p>
            <a:pPr eaLnBrk="1" hangingPunct="1">
              <a:defRPr/>
            </a:pPr>
            <a:r>
              <a:rPr lang="th-TH" altLang="zh-CN" b="1" smtClean="0">
                <a:latin typeface="Angsana New" pitchFamily="18" charset="-34"/>
              </a:rPr>
              <a:t>การทำหน้าที่เป็นพี่เลี้ยง (</a:t>
            </a:r>
            <a:r>
              <a:rPr lang="en-US" altLang="zh-CN" b="1" smtClean="0">
                <a:latin typeface="Angsana New" pitchFamily="18" charset="-34"/>
                <a:ea typeface="SimSun" pitchFamily="2" charset="-122"/>
              </a:rPr>
              <a:t>mentoring)</a:t>
            </a:r>
            <a:endParaRPr lang="th-TH" altLang="zh-CN" b="1" smtClean="0">
              <a:latin typeface="Angsana New" pitchFamily="18" charset="-34"/>
            </a:endParaRPr>
          </a:p>
          <a:p>
            <a:pPr eaLnBrk="1" hangingPunct="1">
              <a:defRPr/>
            </a:pPr>
            <a:r>
              <a:rPr lang="th-TH" altLang="zh-CN" b="1" smtClean="0">
                <a:latin typeface="Angsana New" pitchFamily="18" charset="-34"/>
              </a:rPr>
              <a:t>การชี้นำ (</a:t>
            </a:r>
            <a:r>
              <a:rPr lang="en-US" altLang="zh-CN" b="1" smtClean="0">
                <a:latin typeface="Angsana New" pitchFamily="18" charset="-34"/>
                <a:ea typeface="SimSun" pitchFamily="2" charset="-122"/>
              </a:rPr>
              <a:t>coaching)</a:t>
            </a:r>
            <a:endParaRPr lang="th-TH" altLang="zh-CN" b="1" smtClean="0">
              <a:latin typeface="Angsana New" pitchFamily="18" charset="-34"/>
            </a:endParaRPr>
          </a:p>
          <a:p>
            <a:pPr eaLnBrk="1" hangingPunct="1">
              <a:defRPr/>
            </a:pPr>
            <a:r>
              <a:rPr lang="th-TH" altLang="zh-CN" b="1" smtClean="0">
                <a:latin typeface="Angsana New" pitchFamily="18" charset="-34"/>
              </a:rPr>
              <a:t>การกระตุ้นความคิด (</a:t>
            </a:r>
            <a:r>
              <a:rPr lang="en-US" altLang="zh-CN" b="1" smtClean="0">
                <a:latin typeface="Angsana New" pitchFamily="18" charset="-34"/>
                <a:ea typeface="SimSun" pitchFamily="2" charset="-122"/>
              </a:rPr>
              <a:t>stimulate thought) </a:t>
            </a:r>
            <a:endParaRPr lang="th-TH" altLang="zh-CN" b="1" smtClean="0">
              <a:latin typeface="Angsana New" pitchFamily="18" charset="-34"/>
            </a:endParaRPr>
          </a:p>
          <a:p>
            <a:pPr eaLnBrk="1" hangingPunct="1">
              <a:defRPr/>
            </a:pPr>
            <a:r>
              <a:rPr lang="th-TH" altLang="zh-CN" b="1" smtClean="0">
                <a:latin typeface="Angsana New" pitchFamily="18" charset="-34"/>
              </a:rPr>
              <a:t>การแลกเปลี่ยนเรียนรู้ (</a:t>
            </a:r>
            <a:r>
              <a:rPr lang="en-US" altLang="zh-CN" b="1" smtClean="0">
                <a:latin typeface="Angsana New" pitchFamily="18" charset="-34"/>
                <a:ea typeface="SimSun" pitchFamily="2" charset="-122"/>
              </a:rPr>
              <a:t>transfer of learning)</a:t>
            </a:r>
          </a:p>
          <a:p>
            <a:pPr eaLnBrk="1" hangingPunct="1">
              <a:defRPr/>
            </a:pPr>
            <a:r>
              <a:rPr lang="th-TH" altLang="zh-CN" b="1" smtClean="0">
                <a:latin typeface="Angsana New" pitchFamily="18" charset="-34"/>
              </a:rPr>
              <a:t>การเสริมสร้างบรรยากาศ (</a:t>
            </a:r>
            <a:r>
              <a:rPr lang="en-US" altLang="zh-CN" b="1" smtClean="0">
                <a:latin typeface="Angsana New" pitchFamily="18" charset="-34"/>
                <a:ea typeface="SimSun" pitchFamily="2" charset="-122"/>
              </a:rPr>
              <a:t>energize the atmosphere)</a:t>
            </a:r>
            <a:endParaRPr lang="th-TH" altLang="zh-CN" b="1" smtClean="0">
              <a:latin typeface="Angsana New" pitchFamily="18" charset="-34"/>
            </a:endParaRPr>
          </a:p>
          <a:p>
            <a:pPr eaLnBrk="1" hangingPunct="1">
              <a:defRPr/>
            </a:pPr>
            <a:r>
              <a:rPr lang="th-TH" altLang="zh-CN" b="1" smtClean="0">
                <a:latin typeface="Angsana New" pitchFamily="18" charset="-34"/>
              </a:rPr>
              <a:t>การสะท้อนเชิงสร้างสรรค์ (</a:t>
            </a:r>
            <a:r>
              <a:rPr lang="en-US" altLang="zh-CN" b="1" smtClean="0">
                <a:latin typeface="Angsana New" pitchFamily="18" charset="-34"/>
                <a:ea typeface="SimSun" pitchFamily="2" charset="-122"/>
              </a:rPr>
              <a:t>constructive feedback)</a:t>
            </a:r>
          </a:p>
        </p:txBody>
      </p:sp>
      <p:pic>
        <p:nvPicPr>
          <p:cNvPr id="23556" name="Picture 4" descr="Carousel"/>
          <p:cNvPicPr>
            <a:picLocks noChangeAspect="1" noChangeArrowheads="1" noCro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09600" y="457200"/>
            <a:ext cx="714375" cy="7143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 descr="Small confetti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865187"/>
          </a:xfrm>
          <a:pattFill prst="smConfetti">
            <a:fgClr>
              <a:schemeClr val="accent1"/>
            </a:fgClr>
            <a:bgClr>
              <a:srgbClr val="FFFF99"/>
            </a:bgClr>
          </a:pattFill>
        </p:spPr>
        <p:txBody>
          <a:bodyPr/>
          <a:lstStyle/>
          <a:p>
            <a:pPr eaLnBrk="1" hangingPunct="1">
              <a:defRPr/>
            </a:pPr>
            <a:r>
              <a:rPr lang="th-TH" b="1" smtClean="0">
                <a:solidFill>
                  <a:srgbClr val="000066"/>
                </a:solidFill>
              </a:rPr>
              <a:t>วิธีและเทคนิคการนิเทศ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153400" cy="4525963"/>
          </a:xfrm>
        </p:spPr>
        <p:txBody>
          <a:bodyPr/>
          <a:lstStyle/>
          <a:p>
            <a:pPr eaLnBrk="1" hangingPunct="1">
              <a:defRPr/>
            </a:pPr>
            <a:r>
              <a:rPr lang="th-TH" b="1" smtClean="0"/>
              <a:t>การให้คำแนะนำ คำปรึกษา </a:t>
            </a:r>
            <a:r>
              <a:rPr lang="en-US" b="1" smtClean="0"/>
              <a:t> </a:t>
            </a:r>
            <a:r>
              <a:rPr lang="en-US" b="1" smtClean="0">
                <a:latin typeface="AngsanaUPC" pitchFamily="18" charset="-34"/>
                <a:cs typeface="AngsanaUPC" pitchFamily="18" charset="-34"/>
              </a:rPr>
              <a:t>(advice / consult)</a:t>
            </a:r>
            <a:endParaRPr lang="th-TH" b="1" smtClean="0"/>
          </a:p>
          <a:p>
            <a:pPr eaLnBrk="1" hangingPunct="1">
              <a:defRPr/>
            </a:pPr>
            <a:r>
              <a:rPr lang="th-TH" b="1" smtClean="0"/>
              <a:t>การชี้นำ </a:t>
            </a:r>
            <a:r>
              <a:rPr lang="th-TH" b="1" smtClean="0">
                <a:latin typeface="AngsanaUPC" pitchFamily="18" charset="-34"/>
                <a:cs typeface="AngsanaUPC" pitchFamily="18" charset="-34"/>
              </a:rPr>
              <a:t> </a:t>
            </a:r>
            <a:r>
              <a:rPr lang="en-US" b="1" smtClean="0">
                <a:latin typeface="AngsanaUPC" pitchFamily="18" charset="-34"/>
                <a:cs typeface="AngsanaUPC" pitchFamily="18" charset="-34"/>
              </a:rPr>
              <a:t>(coaching)</a:t>
            </a:r>
            <a:endParaRPr lang="th-TH" b="1" smtClean="0"/>
          </a:p>
          <a:p>
            <a:pPr eaLnBrk="1" hangingPunct="1">
              <a:defRPr/>
            </a:pPr>
            <a:r>
              <a:rPr lang="th-TH" b="1" smtClean="0"/>
              <a:t>การสาธิต </a:t>
            </a:r>
            <a:r>
              <a:rPr lang="en-US" b="1" smtClean="0">
                <a:latin typeface="AngsanaUPC" pitchFamily="18" charset="-34"/>
                <a:cs typeface="AngsanaUPC" pitchFamily="18" charset="-34"/>
              </a:rPr>
              <a:t>(demonstration)</a:t>
            </a:r>
            <a:endParaRPr lang="th-TH" b="1" smtClean="0">
              <a:latin typeface="AngsanaUPC" pitchFamily="18" charset="-34"/>
              <a:cs typeface="AngsanaUPC" pitchFamily="18" charset="-34"/>
            </a:endParaRPr>
          </a:p>
          <a:p>
            <a:pPr eaLnBrk="1" hangingPunct="1">
              <a:defRPr/>
            </a:pPr>
            <a:r>
              <a:rPr lang="th-TH" b="1" smtClean="0">
                <a:latin typeface="AngsanaUPC" pitchFamily="18" charset="-34"/>
                <a:cs typeface="AngsanaUPC" pitchFamily="18" charset="-34"/>
              </a:rPr>
              <a:t>การเยี่ยม  </a:t>
            </a:r>
            <a:r>
              <a:rPr lang="en-US" b="1" smtClean="0">
                <a:latin typeface="AngsanaUPC" pitchFamily="18" charset="-34"/>
                <a:cs typeface="AngsanaUPC" pitchFamily="18" charset="-34"/>
              </a:rPr>
              <a:t>(visit)</a:t>
            </a:r>
            <a:endParaRPr lang="th-TH" b="1" smtClean="0">
              <a:latin typeface="AngsanaUPC" pitchFamily="18" charset="-34"/>
              <a:cs typeface="AngsanaUPC" pitchFamily="18" charset="-34"/>
            </a:endParaRPr>
          </a:p>
          <a:p>
            <a:pPr eaLnBrk="1" hangingPunct="1">
              <a:defRPr/>
            </a:pPr>
            <a:r>
              <a:rPr lang="th-TH" b="1" smtClean="0"/>
              <a:t>การให้กำลังใจ </a:t>
            </a:r>
            <a:r>
              <a:rPr lang="en-US" b="1" smtClean="0">
                <a:latin typeface="AngsanaUPC" pitchFamily="18" charset="-34"/>
                <a:cs typeface="AngsanaUPC" pitchFamily="18" charset="-34"/>
              </a:rPr>
              <a:t>(reinforcement)</a:t>
            </a:r>
            <a:endParaRPr lang="th-TH" b="1" smtClean="0">
              <a:latin typeface="AngsanaUPC" pitchFamily="18" charset="-34"/>
              <a:cs typeface="AngsanaUPC" pitchFamily="18" charset="-34"/>
            </a:endParaRPr>
          </a:p>
          <a:p>
            <a:pPr eaLnBrk="1" hangingPunct="1">
              <a:defRPr/>
            </a:pPr>
            <a:r>
              <a:rPr lang="th-TH" b="1" smtClean="0"/>
              <a:t>การประชุมปฏิบัติการ </a:t>
            </a:r>
            <a:r>
              <a:rPr lang="en-US" b="1" smtClean="0">
                <a:latin typeface="AngsanaUPC" pitchFamily="18" charset="-34"/>
                <a:cs typeface="AngsanaUPC" pitchFamily="18" charset="-34"/>
              </a:rPr>
              <a:t>(workshop)</a:t>
            </a:r>
            <a:endParaRPr lang="th-TH" b="1" smtClean="0">
              <a:latin typeface="AngsanaUPC" pitchFamily="18" charset="-34"/>
              <a:cs typeface="AngsanaUPC" pitchFamily="18" charset="-34"/>
            </a:endParaRPr>
          </a:p>
          <a:p>
            <a:pPr eaLnBrk="1" hangingPunct="1">
              <a:defRPr/>
            </a:pPr>
            <a:r>
              <a:rPr lang="th-TH" b="1" smtClean="0"/>
              <a:t>การศึกษาดู</a:t>
            </a:r>
            <a:r>
              <a:rPr lang="th-TH" b="1" smtClean="0">
                <a:latin typeface="AngsanaUPC" pitchFamily="18" charset="-34"/>
                <a:cs typeface="AngsanaUPC" pitchFamily="18" charset="-34"/>
              </a:rPr>
              <a:t>งาน </a:t>
            </a:r>
            <a:r>
              <a:rPr lang="en-US" b="1" smtClean="0">
                <a:latin typeface="AngsanaUPC" pitchFamily="18" charset="-34"/>
                <a:cs typeface="AngsanaUPC" pitchFamily="18" charset="-34"/>
              </a:rPr>
              <a:t>(study visit)</a:t>
            </a:r>
            <a:endParaRPr lang="th-TH" b="1" smtClean="0">
              <a:latin typeface="AngsanaUPC" pitchFamily="18" charset="-34"/>
              <a:cs typeface="AngsanaUPC" pitchFamily="18" charset="-34"/>
            </a:endParaRPr>
          </a:p>
          <a:p>
            <a:pPr eaLnBrk="1" hangingPunct="1">
              <a:defRPr/>
            </a:pPr>
            <a:r>
              <a:rPr lang="th-TH" b="1" smtClean="0"/>
              <a:t>ฯลฯ</a:t>
            </a:r>
          </a:p>
          <a:p>
            <a:pPr eaLnBrk="1" hangingPunct="1">
              <a:defRPr/>
            </a:pPr>
            <a:endParaRPr lang="th-TH" sz="2800" b="1" smtClean="0"/>
          </a:p>
        </p:txBody>
      </p:sp>
      <p:pic>
        <p:nvPicPr>
          <p:cNvPr id="24580" name="Picture 6" descr="D:\Data_d\Animations\stationary\pend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1000" y="5257800"/>
            <a:ext cx="563563" cy="7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6" descr="D:\Data_d\Animations\stationary\pend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53400" y="5562600"/>
            <a:ext cx="563563" cy="7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gradFill rotWithShape="1">
            <a:gsLst>
              <a:gs pos="0">
                <a:schemeClr val="bg2"/>
              </a:gs>
              <a:gs pos="50000">
                <a:schemeClr val="hlink"/>
              </a:gs>
              <a:gs pos="100000">
                <a:schemeClr val="bg2"/>
              </a:gs>
            </a:gsLst>
            <a:lin ang="5400000" scaled="1"/>
          </a:gradFill>
        </p:spPr>
        <p:txBody>
          <a:bodyPr/>
          <a:lstStyle/>
          <a:p>
            <a:pPr eaLnBrk="1" hangingPunct="1">
              <a:defRPr/>
            </a:pPr>
            <a:r>
              <a:rPr lang="th-TH" b="1" smtClean="0">
                <a:solidFill>
                  <a:srgbClr val="000066"/>
                </a:solidFill>
              </a:rPr>
              <a:t>ความหมายของการนิเทศภายใน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th-TH" sz="3600" b="1" smtClean="0">
                <a:solidFill>
                  <a:srgbClr val="66FFFF"/>
                </a:solidFill>
              </a:rPr>
              <a:t>การนิเทศภายใน</a:t>
            </a:r>
            <a:r>
              <a:rPr lang="th-TH" sz="3600" smtClean="0">
                <a:solidFill>
                  <a:srgbClr val="66FFFF"/>
                </a:solidFill>
              </a:rPr>
              <a:t> </a:t>
            </a:r>
            <a:r>
              <a:rPr lang="th-TH" sz="3600" smtClean="0"/>
              <a:t>เป็นการทำงานร่วมกัน เพื่อช่วยพัฒนา กระตุ้น หรือสนับสนุนให้เพื่อนร่วมงาน บุคลากรภายในหน่วยงาน ให้มีความรู้ ความสามารถในการปฏิบัติงานที่สูงขึ้น สามารถบรรลุเป้าหมายที่วางไว้</a:t>
            </a:r>
          </a:p>
          <a:p>
            <a:pPr eaLnBrk="1" hangingPunct="1">
              <a:defRPr/>
            </a:pPr>
            <a:r>
              <a:rPr lang="th-TH" sz="3600" b="1" smtClean="0">
                <a:solidFill>
                  <a:srgbClr val="66FFFF"/>
                </a:solidFill>
              </a:rPr>
              <a:t>การนิเทศภายในสถานศึกษา</a:t>
            </a:r>
            <a:r>
              <a:rPr lang="th-TH" sz="3600" smtClean="0">
                <a:solidFill>
                  <a:srgbClr val="66FFFF"/>
                </a:solidFill>
              </a:rPr>
              <a:t> </a:t>
            </a:r>
            <a:r>
              <a:rPr lang="th-TH" sz="3600" smtClean="0"/>
              <a:t>เป็นการปฏิบัติงานร่วมกันระหว่างผู้บริหารสถานศึกษา กับครู บุคลากรในการที่จะแก้ไข  ปรับปรุง  พัฒนาการทำงานของครู บุคลากรให้มีประสิทธิภาพ  และส่งผลต่อคุณภาพของผู้เรียน</a:t>
            </a:r>
          </a:p>
        </p:txBody>
      </p:sp>
      <p:pic>
        <p:nvPicPr>
          <p:cNvPr id="25604" name="Picture 4" descr="lightbulb"/>
          <p:cNvPicPr>
            <a:picLocks noChangeAspect="1" noChangeArrowheads="1" noCro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62000" y="457200"/>
            <a:ext cx="476250" cy="7143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 descr="80%"/>
          <p:cNvSpPr>
            <a:spLocks noGrp="1" noChangeArrowheads="1"/>
          </p:cNvSpPr>
          <p:nvPr>
            <p:ph type="title"/>
          </p:nvPr>
        </p:nvSpPr>
        <p:spPr>
          <a:xfrm>
            <a:off x="304800" y="152400"/>
            <a:ext cx="8229600" cy="685800"/>
          </a:xfrm>
          <a:pattFill prst="pct80">
            <a:fgClr>
              <a:srgbClr val="FFCC66"/>
            </a:fgClr>
            <a:bgClr>
              <a:schemeClr val="bg1"/>
            </a:bgClr>
          </a:pattFill>
        </p:spPr>
        <p:txBody>
          <a:bodyPr/>
          <a:lstStyle/>
          <a:p>
            <a:pPr eaLnBrk="1" hangingPunct="1">
              <a:defRPr/>
            </a:pPr>
            <a:r>
              <a:rPr lang="th-TH" sz="4000" smtClean="0">
                <a:solidFill>
                  <a:srgbClr val="000066"/>
                </a:solidFill>
              </a:rPr>
              <a:t>แนวทางการนิเทศภายใน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990600"/>
            <a:ext cx="9144000" cy="58674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endParaRPr lang="th-TH" sz="90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th-TH" b="1" smtClean="0">
                <a:latin typeface="Angsana New" pitchFamily="18" charset="-34"/>
              </a:rPr>
              <a:t>ศาสตราจารย์ </a:t>
            </a:r>
            <a:r>
              <a:rPr lang="th-TH" b="1" smtClean="0">
                <a:solidFill>
                  <a:schemeClr val="hlink"/>
                </a:solidFill>
                <a:latin typeface="Angsana New" pitchFamily="18" charset="-34"/>
              </a:rPr>
              <a:t>Allan A. Glatthorn</a:t>
            </a:r>
            <a:r>
              <a:rPr lang="en-US" b="1" smtClean="0">
                <a:solidFill>
                  <a:schemeClr val="hlink"/>
                </a:solidFill>
                <a:latin typeface="Angsana New" pitchFamily="18" charset="-34"/>
              </a:rPr>
              <a:t>,</a:t>
            </a:r>
            <a:r>
              <a:rPr lang="th-TH" b="1" smtClean="0">
                <a:solidFill>
                  <a:srgbClr val="FFCC66"/>
                </a:solidFill>
                <a:latin typeface="Angsana New" pitchFamily="18" charset="-34"/>
              </a:rPr>
              <a:t> </a:t>
            </a:r>
            <a:r>
              <a:rPr lang="th-TH" b="1" smtClean="0">
                <a:latin typeface="Angsana New" pitchFamily="18" charset="-34"/>
              </a:rPr>
              <a:t>1984 เสนอแนวทางการนิเทศภายในไว้ 4 วิธี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th-TH" b="1" smtClean="0">
                <a:latin typeface="Angsana New" pitchFamily="18" charset="-34"/>
              </a:rPr>
              <a:t>การนิเทศแบบคลินิก </a:t>
            </a:r>
            <a:r>
              <a:rPr lang="th-TH" b="1" smtClean="0">
                <a:solidFill>
                  <a:srgbClr val="FFCC66"/>
                </a:solidFill>
                <a:latin typeface="Angsana New" pitchFamily="18" charset="-34"/>
              </a:rPr>
              <a:t>(Clinical Supervision)</a:t>
            </a:r>
            <a:r>
              <a:rPr lang="th-TH" b="1" smtClean="0">
                <a:latin typeface="Angsana New" pitchFamily="18" charset="-34"/>
              </a:rPr>
              <a:t> เป็นการนิเทศที่เน้นกระบวนการปรับปรุงการสอนของครู โดยมีการวางแผนอย่างเป็นระบบ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th-TH" b="1" smtClean="0">
                <a:latin typeface="Angsana New" pitchFamily="18" charset="-34"/>
              </a:rPr>
              <a:t>การนิเทศร่วมเพื่อพัฒนาวิชาชีพ </a:t>
            </a:r>
            <a:r>
              <a:rPr lang="th-TH" b="1" smtClean="0">
                <a:solidFill>
                  <a:srgbClr val="FFCC66"/>
                </a:solidFill>
                <a:latin typeface="Angsana New" pitchFamily="18" charset="-34"/>
              </a:rPr>
              <a:t>(Co-operative Professional Development)</a:t>
            </a:r>
            <a:r>
              <a:rPr lang="th-TH" b="1" smtClean="0">
                <a:latin typeface="Angsana New" pitchFamily="18" charset="-34"/>
              </a:rPr>
              <a:t> เป็นกระบวน การที่ผู้นิเทศและผู้รับการนิเทศ ตกลงทำงานร่วมกัน เพื่อพัฒนางาน ด้วยการสังเกตการจัดกิจกรรม การให้ข้อเสนอแนะ และการอภิปราย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th-TH" b="1" smtClean="0">
                <a:latin typeface="Angsana New" pitchFamily="18" charset="-34"/>
              </a:rPr>
              <a:t>การนิเทศแบบพัฒนาตนเอง </a:t>
            </a:r>
            <a:r>
              <a:rPr lang="th-TH" b="1" smtClean="0">
                <a:solidFill>
                  <a:srgbClr val="FFCC66"/>
                </a:solidFill>
                <a:latin typeface="Angsana New" pitchFamily="18" charset="-34"/>
              </a:rPr>
              <a:t>(Self – Directed Development)</a:t>
            </a:r>
            <a:r>
              <a:rPr lang="th-TH" b="1" smtClean="0">
                <a:latin typeface="Angsana New" pitchFamily="18" charset="-34"/>
              </a:rPr>
              <a:t>  เป็นกระบวนการนิเทศที่ครูเป็นผู้นำในการพัฒนาตนเอง ด้วยการวางแผนพัฒนาการสอน ดำเนินตามโครงการ มีเป้าหมาย วิธีการการพัฒนา แหล่งทรัพยากร วิธีการประเมินผล และความช่วยเหลือจากผู้บริหาร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th-TH" b="1" smtClean="0">
                <a:latin typeface="Angsana New" pitchFamily="18" charset="-34"/>
              </a:rPr>
              <a:t>การนิเทศแบบกำกับเชิงบริหาร </a:t>
            </a:r>
            <a:r>
              <a:rPr lang="th-TH" b="1" smtClean="0">
                <a:solidFill>
                  <a:srgbClr val="FFCC66"/>
                </a:solidFill>
                <a:latin typeface="Angsana New" pitchFamily="18" charset="-34"/>
              </a:rPr>
              <a:t>(Administrative Monitoring)</a:t>
            </a:r>
            <a:r>
              <a:rPr lang="th-TH" b="1" smtClean="0">
                <a:latin typeface="Angsana New" pitchFamily="18" charset="-34"/>
              </a:rPr>
              <a:t> เป็นการเยี่ยมของผู้บริหาร อย่างไม่เป็นทางการ มีการการวางแผน ให้คำปรึกษาหลังเข้าเยี่ยม</a:t>
            </a:r>
          </a:p>
          <a:p>
            <a:pPr eaLnBrk="1" hangingPunct="1">
              <a:lnSpc>
                <a:spcPct val="80000"/>
              </a:lnSpc>
              <a:defRPr/>
            </a:pPr>
            <a:endParaRPr lang="th-TH" b="1" smtClean="0">
              <a:latin typeface="Angsana New" pitchFamily="18" charset="-34"/>
            </a:endParaRPr>
          </a:p>
        </p:txBody>
      </p:sp>
      <p:pic>
        <p:nvPicPr>
          <p:cNvPr id="26628" name="Picture 4" descr="ball6"/>
          <p:cNvPicPr>
            <a:picLocks noChangeAspect="1" noChangeArrowheads="1" noCro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3400" y="304800"/>
            <a:ext cx="419100" cy="381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712787"/>
          </a:xfrm>
        </p:spPr>
        <p:txBody>
          <a:bodyPr/>
          <a:lstStyle/>
          <a:p>
            <a:pPr>
              <a:defRPr/>
            </a:pPr>
            <a:r>
              <a:rPr lang="th-TH" smtClean="0">
                <a:solidFill>
                  <a:srgbClr val="FF6699"/>
                </a:solidFill>
              </a:rPr>
              <a:t>การนิเทศภายในแนวใหม่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410200"/>
          </a:xfrm>
        </p:spPr>
        <p:txBody>
          <a:bodyPr/>
          <a:lstStyle/>
          <a:p>
            <a:pPr>
              <a:defRPr/>
            </a:pPr>
            <a:r>
              <a:rPr lang="en-US" b="1" smtClean="0">
                <a:solidFill>
                  <a:srgbClr val="FFFF00"/>
                </a:solidFill>
                <a:latin typeface="AngsanaUPC" pitchFamily="18" charset="-34"/>
                <a:cs typeface="AngsanaUPC" pitchFamily="18" charset="-34"/>
              </a:rPr>
              <a:t>Edna Murdoch and Miriam Orriss </a:t>
            </a:r>
            <a:r>
              <a:rPr lang="th-TH" b="1" smtClean="0">
                <a:solidFill>
                  <a:srgbClr val="FFFF00"/>
                </a:solidFill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b="1" smtClean="0">
                <a:latin typeface="AngsanaUPC" pitchFamily="18" charset="-34"/>
                <a:cs typeface="AngsanaUPC" pitchFamily="18" charset="-34"/>
              </a:rPr>
              <a:t>ได้ฝึกอบรมการนิเทศภายในแนวใหม่ โดยเน้นให้บุคลาภายในองค์กรให้เป็นผู้สอนแนะ </a:t>
            </a:r>
            <a:r>
              <a:rPr lang="en-US" b="1" smtClean="0">
                <a:latin typeface="AngsanaUPC" pitchFamily="18" charset="-34"/>
                <a:cs typeface="AngsanaUPC" pitchFamily="18" charset="-34"/>
              </a:rPr>
              <a:t>(Internal Coach)</a:t>
            </a:r>
            <a:r>
              <a:rPr lang="th-TH" b="1" smtClean="0">
                <a:latin typeface="AngsanaUPC" pitchFamily="18" charset="-34"/>
                <a:cs typeface="AngsanaUPC" pitchFamily="18" charset="-34"/>
              </a:rPr>
              <a:t>  ซึ่งเป็นการนิเทศแบบเพื่อน </a:t>
            </a:r>
            <a:r>
              <a:rPr lang="en-US" b="1" smtClean="0">
                <a:solidFill>
                  <a:srgbClr val="92D050"/>
                </a:solidFill>
                <a:latin typeface="AngsanaUPC" pitchFamily="18" charset="-34"/>
                <a:cs typeface="AngsanaUPC" pitchFamily="18" charset="-34"/>
              </a:rPr>
              <a:t>(Peer Supervision)  </a:t>
            </a:r>
            <a:r>
              <a:rPr lang="th-TH" b="1" smtClean="0">
                <a:latin typeface="AngsanaUPC" pitchFamily="18" charset="-34"/>
                <a:cs typeface="AngsanaUPC" pitchFamily="18" charset="-34"/>
              </a:rPr>
              <a:t>โดยสอนแนะเป็นกลุ่มเล็กๆ </a:t>
            </a:r>
            <a:r>
              <a:rPr lang="en-US" b="1" smtClean="0">
                <a:solidFill>
                  <a:srgbClr val="FF6699"/>
                </a:solidFill>
                <a:latin typeface="AngsanaUPC" pitchFamily="18" charset="-34"/>
                <a:cs typeface="AngsanaUPC" pitchFamily="18" charset="-34"/>
              </a:rPr>
              <a:t>(Small Group Supervision)</a:t>
            </a:r>
            <a:r>
              <a:rPr lang="th-TH" b="1" smtClean="0">
                <a:solidFill>
                  <a:srgbClr val="FF6699"/>
                </a:solidFill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b="1" smtClean="0">
                <a:latin typeface="AngsanaUPC" pitchFamily="18" charset="-34"/>
                <a:cs typeface="AngsanaUPC" pitchFamily="18" charset="-34"/>
              </a:rPr>
              <a:t>หรือนิเทศทางโทรศัพท์ </a:t>
            </a:r>
            <a:r>
              <a:rPr lang="en-US" b="1" smtClean="0">
                <a:solidFill>
                  <a:srgbClr val="00B0F0"/>
                </a:solidFill>
                <a:latin typeface="AngsanaUPC" pitchFamily="18" charset="-34"/>
                <a:cs typeface="AngsanaUPC" pitchFamily="18" charset="-34"/>
              </a:rPr>
              <a:t>(Telephone Group Television)</a:t>
            </a:r>
            <a:r>
              <a:rPr lang="en-US" b="1" smtClean="0"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b="1" smtClean="0">
                <a:latin typeface="AngsanaUPC" pitchFamily="18" charset="-34"/>
                <a:cs typeface="AngsanaUPC" pitchFamily="18" charset="-34"/>
              </a:rPr>
              <a:t>ซึ่งผู้รับนิเทศสามารถเลือกคุยกับผู้นิเทศคนใดก็ได้ทำให้มีโอกาสแลกเปลี่ยนประสบการณ์การทำงาน ทำให้ได้เรียนรู้ซึ่งกันและกัน ตั้งแต่ปี ค.ศ. 2000 ซึ่งช่วยให้ผู้รับการนิเทศมีศักยภาพในการทำงานดีขึ้น ทั้งนี้ผู้นิเทศจะต้องมีทักษะในการสอนแนะ ทำให้บุคคลทั้งสองจัดตั้งเป็นสถาบันฝึกอบรม</a:t>
            </a:r>
            <a:r>
              <a:rPr lang="en-US" b="1" smtClean="0">
                <a:latin typeface="AngsanaUPC" pitchFamily="18" charset="-34"/>
                <a:cs typeface="AngsanaUPC" pitchFamily="18" charset="-34"/>
              </a:rPr>
              <a:t> Coaching Supervision Academy </a:t>
            </a:r>
            <a:r>
              <a:rPr lang="th-TH" b="1" smtClean="0">
                <a:latin typeface="AngsanaUPC" pitchFamily="18" charset="-34"/>
                <a:cs typeface="AngsanaUPC" pitchFamily="18" charset="-34"/>
              </a:rPr>
              <a:t>ที่อังกฤษ ในปี 2011 </a:t>
            </a:r>
          </a:p>
        </p:txBody>
      </p:sp>
      <p:pic>
        <p:nvPicPr>
          <p:cNvPr id="27652" name="Picture 5" descr="D:\Data_d\Animations\เบ็ดเตล็ด\happy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228600"/>
            <a:ext cx="533400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 descr="60%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077200" cy="1017587"/>
          </a:xfrm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pPr algn="l" eaLnBrk="1" hangingPunct="1">
              <a:defRPr/>
            </a:pPr>
            <a:r>
              <a:rPr lang="th-TH" sz="4000" b="1" smtClean="0"/>
              <a:t/>
            </a:r>
            <a:br>
              <a:rPr lang="th-TH" sz="4000" b="1" smtClean="0"/>
            </a:br>
            <a:r>
              <a:rPr lang="th-TH" sz="4000" b="1" smtClean="0">
                <a:solidFill>
                  <a:srgbClr val="000066"/>
                </a:solidFill>
              </a:rPr>
              <a:t>วัตถุประสงค์การนิเทศ กศน. ภายใน</a:t>
            </a:r>
            <a:r>
              <a:rPr lang="th-TH" sz="4000" b="1" smtClean="0">
                <a:solidFill>
                  <a:schemeClr val="tx1"/>
                </a:solidFill>
              </a:rPr>
              <a:t> </a:t>
            </a:r>
            <a:br>
              <a:rPr lang="th-TH" sz="4000" b="1" smtClean="0">
                <a:solidFill>
                  <a:schemeClr val="tx1"/>
                </a:solidFill>
              </a:rPr>
            </a:br>
            <a:endParaRPr lang="th-TH" sz="4000" b="1" smtClean="0">
              <a:solidFill>
                <a:schemeClr val="tx1"/>
              </a:solidFill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447800"/>
            <a:ext cx="8610600" cy="5181600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th-TH" sz="2800" smtClean="0"/>
              <a:t>     </a:t>
            </a:r>
            <a:r>
              <a:rPr lang="th-TH" sz="3600" b="1" smtClean="0"/>
              <a:t>สถานศึกษาต้องมีระบบการนิเทศภายในที่มีประสิทธิภาพ </a:t>
            </a:r>
          </a:p>
          <a:p>
            <a:pPr marL="609600" indent="-609600" eaLnBrk="1" hangingPunct="1">
              <a:defRPr/>
            </a:pPr>
            <a:r>
              <a:rPr lang="th-TH" sz="3600" b="1" smtClean="0"/>
              <a:t>เพื่อติดตามการจัดกิจกรรม/โครงการของสถานศึกษา โดยถือว่าเป็นส่วนหนึ่งของกระบวนการบริหาร </a:t>
            </a:r>
          </a:p>
          <a:p>
            <a:pPr marL="609600" indent="-609600" eaLnBrk="1" hangingPunct="1">
              <a:defRPr/>
            </a:pPr>
            <a:r>
              <a:rPr lang="th-TH" sz="3600" b="1" smtClean="0"/>
              <a:t>เพื่อพัฒนาคุณภาพการจัดการศึกษานอกโรงเรียนให้ได้มาตรฐานที่กำหนด และเตรียมพร้อมสู่การประกันคุณภาพการศึกษา</a:t>
            </a:r>
          </a:p>
          <a:p>
            <a:pPr marL="609600" indent="-609600" eaLnBrk="1" hangingPunct="1">
              <a:defRPr/>
            </a:pPr>
            <a:r>
              <a:rPr lang="th-TH" sz="3600" b="1" smtClean="0"/>
              <a:t>เพื่อสามารถพัฒนาคุณภาพและแก้ไขปัญหาได้ทันท่วงที</a:t>
            </a:r>
            <a:r>
              <a:rPr lang="th-TH" sz="3600" smtClean="0"/>
              <a:t> </a:t>
            </a:r>
          </a:p>
          <a:p>
            <a:pPr marL="609600" indent="-609600" eaLnBrk="1" hangingPunct="1">
              <a:defRPr/>
            </a:pPr>
            <a:endParaRPr lang="th-TH" sz="3600" smtClean="0"/>
          </a:p>
        </p:txBody>
      </p:sp>
      <p:pic>
        <p:nvPicPr>
          <p:cNvPr id="28676" name="Picture 4" descr="BALLOONSBLK"/>
          <p:cNvPicPr>
            <a:picLocks noChangeAspect="1" noChangeArrowheads="1" noCro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3400" y="304800"/>
            <a:ext cx="685800" cy="914400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 descr="Narrow horizontal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017587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th-TH" b="1" smtClean="0">
                <a:solidFill>
                  <a:srgbClr val="0000FF"/>
                </a:solidFill>
              </a:rPr>
              <a:t>หลักการนิเทศภายใน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305800" cy="4525963"/>
          </a:xfrm>
        </p:spPr>
        <p:txBody>
          <a:bodyPr/>
          <a:lstStyle/>
          <a:p>
            <a:pPr eaLnBrk="1" hangingPunct="1">
              <a:defRPr/>
            </a:pPr>
            <a:r>
              <a:rPr lang="th-TH" b="1" smtClean="0"/>
              <a:t>มีระบบ ขั้นตอน และมีความต่อเนื่อง</a:t>
            </a:r>
          </a:p>
          <a:p>
            <a:pPr eaLnBrk="1" hangingPunct="1">
              <a:defRPr/>
            </a:pPr>
            <a:r>
              <a:rPr lang="th-TH" b="1" smtClean="0"/>
              <a:t>เป็นประชาธิปไตย</a:t>
            </a:r>
          </a:p>
          <a:p>
            <a:pPr eaLnBrk="1" hangingPunct="1">
              <a:defRPr/>
            </a:pPr>
            <a:r>
              <a:rPr lang="th-TH" b="1" smtClean="0"/>
              <a:t>เป็นการสร้างสรรค์</a:t>
            </a:r>
          </a:p>
          <a:p>
            <a:pPr eaLnBrk="1" hangingPunct="1">
              <a:defRPr/>
            </a:pPr>
            <a:r>
              <a:rPr lang="th-TH" b="1" smtClean="0"/>
              <a:t>เริ่มต้นจากสภาพปัจจุบัน / สถานการณ์ที่เป็นอยู่</a:t>
            </a:r>
          </a:p>
          <a:p>
            <a:pPr eaLnBrk="1" hangingPunct="1">
              <a:defRPr/>
            </a:pPr>
            <a:r>
              <a:rPr lang="th-TH" b="1" smtClean="0"/>
              <a:t>ช่วยพัฒนา ส่งเสริม สนับสนุน เพิ่มพูนประสิทธิภาพของบุคลากร ครู</a:t>
            </a:r>
          </a:p>
          <a:p>
            <a:pPr eaLnBrk="1" hangingPunct="1">
              <a:defRPr/>
            </a:pPr>
            <a:r>
              <a:rPr lang="th-TH" b="1" smtClean="0"/>
              <a:t>พัฒนาคุณภาพวิชาการ</a:t>
            </a:r>
          </a:p>
          <a:p>
            <a:pPr eaLnBrk="1" hangingPunct="1">
              <a:defRPr/>
            </a:pPr>
            <a:r>
              <a:rPr lang="th-TH" b="1" smtClean="0"/>
              <a:t>ดำเนินการนิเทศภายในสถานศึกษา โดยบุคลากรของสถานศึกษาเอง</a:t>
            </a:r>
          </a:p>
          <a:p>
            <a:pPr eaLnBrk="1" hangingPunct="1">
              <a:defRPr/>
            </a:pPr>
            <a:endParaRPr lang="th-TH" b="1" smtClean="0"/>
          </a:p>
        </p:txBody>
      </p:sp>
      <p:pic>
        <p:nvPicPr>
          <p:cNvPr id="29700" name="Picture 4" descr="greenplant"/>
          <p:cNvPicPr>
            <a:picLocks noChangeAspect="1" noChangeArrowheads="1" noCro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14400" y="304800"/>
            <a:ext cx="533400" cy="9144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 descr="70%"/>
          <p:cNvSpPr>
            <a:spLocks noGrp="1" noChangeArrowheads="1"/>
          </p:cNvSpPr>
          <p:nvPr>
            <p:ph type="ctrTitle"/>
          </p:nvPr>
        </p:nvSpPr>
        <p:spPr>
          <a:xfrm>
            <a:off x="152400" y="304800"/>
            <a:ext cx="8686800" cy="914400"/>
          </a:xfrm>
          <a:solidFill>
            <a:srgbClr val="CCFFCC"/>
          </a:solidFill>
        </p:spPr>
        <p:txBody>
          <a:bodyPr/>
          <a:lstStyle/>
          <a:p>
            <a:pPr eaLnBrk="1" hangingPunct="1">
              <a:defRPr/>
            </a:pPr>
            <a:r>
              <a:rPr lang="th-TH" b="1" dirty="0" smtClean="0">
                <a:solidFill>
                  <a:srgbClr val="000066"/>
                </a:solidFill>
              </a:rPr>
              <a:t>     </a:t>
            </a:r>
            <a:r>
              <a:rPr lang="th-TH" sz="4000" b="1" dirty="0" smtClean="0">
                <a:solidFill>
                  <a:srgbClr val="00B050"/>
                </a:solidFill>
              </a:rPr>
              <a:t>หลักการ </a:t>
            </a:r>
            <a:r>
              <a:rPr lang="th-TH" sz="4000" b="1" dirty="0" err="1" smtClean="0">
                <a:solidFill>
                  <a:srgbClr val="00B050"/>
                </a:solidFill>
              </a:rPr>
              <a:t>กศน.</a:t>
            </a:r>
            <a:r>
              <a:rPr lang="th-TH" sz="4000" b="1" dirty="0" smtClean="0">
                <a:solidFill>
                  <a:srgbClr val="00B050"/>
                </a:solidFill>
              </a:rPr>
              <a:t> ที่ควรคำนึงสำหรับการนิเทศภายใน</a:t>
            </a:r>
            <a:r>
              <a:rPr lang="th-TH" dirty="0" smtClean="0">
                <a:solidFill>
                  <a:srgbClr val="00B050"/>
                </a:solidFill>
              </a:rPr>
              <a:t>  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371600"/>
            <a:ext cx="8458200" cy="5105400"/>
          </a:xfrm>
          <a:solidFill>
            <a:schemeClr val="bg1"/>
          </a:solidFill>
        </p:spPr>
        <p:txBody>
          <a:bodyPr/>
          <a:lstStyle/>
          <a:p>
            <a:pPr algn="l" eaLnBrk="1" hangingPunct="1">
              <a:lnSpc>
                <a:spcPct val="90000"/>
              </a:lnSpc>
              <a:defRPr/>
            </a:pPr>
            <a:r>
              <a:rPr lang="th-TH" b="1" smtClean="0">
                <a:solidFill>
                  <a:srgbClr val="FFFF66"/>
                </a:solidFill>
              </a:rPr>
              <a:t>หลักการ กศน. ที่ควรคำนึงสำหรับการนิเทศภายใน</a:t>
            </a:r>
          </a:p>
          <a:p>
            <a:pPr algn="l"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th-TH" b="1" smtClean="0"/>
              <a:t> ประชาชนกลุ่มเป้าหมายนอกโรงเรียนมีลักษณะเฉพาะที่แตกต่าง มีข้อ </a:t>
            </a:r>
          </a:p>
          <a:p>
            <a:pPr algn="l" eaLnBrk="1" hangingPunct="1">
              <a:lnSpc>
                <a:spcPct val="90000"/>
              </a:lnSpc>
              <a:defRPr/>
            </a:pPr>
            <a:r>
              <a:rPr lang="th-TH" b="1" smtClean="0"/>
              <a:t>     จำกัดในเรื่องเวลาเรียน อาชีพ ความถนัด ฯลฯ</a:t>
            </a:r>
          </a:p>
          <a:p>
            <a:pPr algn="l"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th-TH" smtClean="0"/>
              <a:t> </a:t>
            </a:r>
            <a:r>
              <a:rPr lang="th-TH" b="1" smtClean="0"/>
              <a:t>การจัดกระบวนการเรียนรู้ จึงต้องจัดในรูปแบบที่หลากหลายและ</a:t>
            </a:r>
          </a:p>
          <a:p>
            <a:pPr algn="l" eaLnBrk="1" hangingPunct="1">
              <a:lnSpc>
                <a:spcPct val="90000"/>
              </a:lnSpc>
              <a:defRPr/>
            </a:pPr>
            <a:r>
              <a:rPr lang="th-TH" b="1" smtClean="0"/>
              <a:t>     ยืดหยุ่น</a:t>
            </a:r>
          </a:p>
          <a:p>
            <a:pPr algn="l"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th-TH" smtClean="0"/>
              <a:t> </a:t>
            </a:r>
            <a:r>
              <a:rPr lang="th-TH" b="1" smtClean="0"/>
              <a:t>การจัดการศึกษานอกนอกโรงเรียน การศึกษาตามอัธยาศัย จะก้าวไป</a:t>
            </a:r>
          </a:p>
          <a:p>
            <a:pPr algn="l" eaLnBrk="1" hangingPunct="1">
              <a:lnSpc>
                <a:spcPct val="90000"/>
              </a:lnSpc>
              <a:defRPr/>
            </a:pPr>
            <a:r>
              <a:rPr lang="th-TH" b="1" smtClean="0"/>
              <a:t>     อย่างมีคุณภาพ จำเป็นต้องมีระบบการนิเทศภายในที่มีประสิทธิภาพ</a:t>
            </a:r>
          </a:p>
          <a:p>
            <a:pPr algn="l" eaLnBrk="1" hangingPunct="1">
              <a:lnSpc>
                <a:spcPct val="90000"/>
              </a:lnSpc>
              <a:defRPr/>
            </a:pPr>
            <a:r>
              <a:rPr lang="th-TH" b="1" smtClean="0"/>
              <a:t>     เป็นเครื่องมือสำคัญในการติดตาม ตรวจสอบ ควบคุม ให้เป็นไปตาม</a:t>
            </a:r>
          </a:p>
          <a:p>
            <a:pPr algn="l" eaLnBrk="1" hangingPunct="1">
              <a:lnSpc>
                <a:spcPct val="90000"/>
              </a:lnSpc>
              <a:defRPr/>
            </a:pPr>
            <a:r>
              <a:rPr lang="th-TH" b="1" smtClean="0"/>
              <a:t>     เกณฑ์ มาตรฐานที่กำหนด</a:t>
            </a:r>
            <a:endParaRPr lang="th-TH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endParaRPr lang="th-TH" smtClean="0"/>
          </a:p>
        </p:txBody>
      </p:sp>
      <p:pic>
        <p:nvPicPr>
          <p:cNvPr id="30724" name="Picture 6" descr="D:\Data_d\Animations\trees\Star-01-june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810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 descr="Horizontal brick"/>
          <p:cNvSpPr>
            <a:spLocks noGrp="1" noChangeArrowheads="1"/>
          </p:cNvSpPr>
          <p:nvPr>
            <p:ph type="title"/>
          </p:nvPr>
        </p:nvSpPr>
        <p:spPr>
          <a:xfrm>
            <a:off x="0" y="277813"/>
            <a:ext cx="8991600" cy="865187"/>
          </a:xfrm>
          <a:pattFill prst="horzBrick">
            <a:fgClr>
              <a:srgbClr val="9966FF"/>
            </a:fgClr>
            <a:bgClr>
              <a:schemeClr val="folHlink"/>
            </a:bgClr>
          </a:pattFill>
        </p:spPr>
        <p:txBody>
          <a:bodyPr/>
          <a:lstStyle/>
          <a:p>
            <a:pPr eaLnBrk="1" hangingPunct="1">
              <a:defRPr/>
            </a:pPr>
            <a:r>
              <a:rPr lang="th-TH" sz="4000" b="1" smtClean="0">
                <a:solidFill>
                  <a:srgbClr val="000066"/>
                </a:solidFill>
              </a:rPr>
              <a:t>       ขั้นตอน</a:t>
            </a:r>
            <a:r>
              <a:rPr lang="th-TH" sz="3600" b="1" smtClean="0">
                <a:solidFill>
                  <a:srgbClr val="000066"/>
                </a:solidFill>
              </a:rPr>
              <a:t>การพัฒนาระบบการนิเทศ กศน. ภายในสถานศึกษา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219200"/>
            <a:ext cx="8686800" cy="5486400"/>
          </a:xfrm>
        </p:spPr>
        <p:txBody>
          <a:bodyPr/>
          <a:lstStyle/>
          <a:p>
            <a:pPr marL="609600" indent="-609600" eaLnBrk="1" hangingPunct="1">
              <a:defRPr/>
            </a:pPr>
            <a:r>
              <a:rPr lang="th-TH" b="1" smtClean="0">
                <a:solidFill>
                  <a:srgbClr val="FFCCFF"/>
                </a:solidFill>
                <a:latin typeface="Angsana New" pitchFamily="18" charset="-34"/>
              </a:rPr>
              <a:t>ศึกษาสภาพการดำเนินงานการศึกษานอกโรงเรียน / การศึกษาตามอัธยาศัย ของสถานศึกษา โดยศึกษาจุดอ่อน จุดแข็งของการดำเนิน งาน (</a:t>
            </a:r>
            <a:r>
              <a:rPr lang="en-US" b="1" smtClean="0">
                <a:solidFill>
                  <a:srgbClr val="FFCCFF"/>
                </a:solidFill>
                <a:latin typeface="Angsana New" pitchFamily="18" charset="-34"/>
              </a:rPr>
              <a:t>SWOT) </a:t>
            </a:r>
            <a:r>
              <a:rPr lang="th-TH" b="1" smtClean="0">
                <a:solidFill>
                  <a:srgbClr val="FFCCFF"/>
                </a:solidFill>
                <a:latin typeface="Angsana New" pitchFamily="18" charset="-34"/>
              </a:rPr>
              <a:t>แล้ว เรียงลำดับความสำคัญของการนิเทศ (</a:t>
            </a:r>
            <a:r>
              <a:rPr lang="en-US" b="1" smtClean="0">
                <a:solidFill>
                  <a:srgbClr val="FFCCFF"/>
                </a:solidFill>
                <a:latin typeface="Angsana New" pitchFamily="18" charset="-34"/>
              </a:rPr>
              <a:t>Priority)</a:t>
            </a:r>
            <a:r>
              <a:rPr lang="th-TH" b="1" smtClean="0">
                <a:solidFill>
                  <a:srgbClr val="FFCCFF"/>
                </a:solidFill>
                <a:latin typeface="Angsana New" pitchFamily="18" charset="-34"/>
              </a:rPr>
              <a:t> หรือทำแผนที่การนิเทศ (</a:t>
            </a:r>
            <a:r>
              <a:rPr lang="en-US" b="1" smtClean="0">
                <a:solidFill>
                  <a:srgbClr val="FFCCFF"/>
                </a:solidFill>
                <a:latin typeface="Angsana New" pitchFamily="18" charset="-34"/>
              </a:rPr>
              <a:t>Mapping)</a:t>
            </a:r>
            <a:endParaRPr lang="th-TH" b="1" smtClean="0">
              <a:solidFill>
                <a:srgbClr val="FFCCFF"/>
              </a:solidFill>
              <a:latin typeface="Angsana New" pitchFamily="18" charset="-34"/>
            </a:endParaRPr>
          </a:p>
          <a:p>
            <a:pPr marL="609600" indent="-609600" eaLnBrk="1" hangingPunct="1">
              <a:defRPr/>
            </a:pPr>
            <a:r>
              <a:rPr lang="th-TH" b="1" smtClean="0">
                <a:solidFill>
                  <a:srgbClr val="FFCCFF"/>
                </a:solidFill>
                <a:latin typeface="Angsana New" pitchFamily="18" charset="-34"/>
              </a:rPr>
              <a:t>วางแผนการนิเทศ </a:t>
            </a:r>
            <a:r>
              <a:rPr lang="en-US" b="1" smtClean="0">
                <a:solidFill>
                  <a:srgbClr val="FFCCFF"/>
                </a:solidFill>
                <a:latin typeface="Angsana New" pitchFamily="18" charset="-34"/>
              </a:rPr>
              <a:t>(Planning)</a:t>
            </a:r>
            <a:endParaRPr lang="th-TH" b="1" smtClean="0">
              <a:solidFill>
                <a:srgbClr val="FFCCFF"/>
              </a:solidFill>
              <a:latin typeface="Angsana New" pitchFamily="18" charset="-34"/>
            </a:endParaRPr>
          </a:p>
          <a:p>
            <a:pPr marL="609600" indent="-609600" eaLnBrk="1" hangingPunct="1">
              <a:defRPr/>
            </a:pPr>
            <a:r>
              <a:rPr lang="th-TH" b="1" smtClean="0">
                <a:solidFill>
                  <a:srgbClr val="FFCCFF"/>
                </a:solidFill>
                <a:latin typeface="Angsana New" pitchFamily="18" charset="-34"/>
              </a:rPr>
              <a:t>ปฏิบัติการนิเทศ </a:t>
            </a:r>
            <a:r>
              <a:rPr lang="en-US" b="1" smtClean="0">
                <a:solidFill>
                  <a:srgbClr val="FFCCFF"/>
                </a:solidFill>
                <a:latin typeface="Angsana New" pitchFamily="18" charset="-34"/>
              </a:rPr>
              <a:t>(Doing)</a:t>
            </a:r>
            <a:endParaRPr lang="th-TH" b="1" smtClean="0">
              <a:solidFill>
                <a:srgbClr val="FFCCFF"/>
              </a:solidFill>
              <a:latin typeface="Angsana New" pitchFamily="18" charset="-34"/>
            </a:endParaRPr>
          </a:p>
          <a:p>
            <a:pPr marL="609600" indent="-609600" eaLnBrk="1" hangingPunct="1">
              <a:defRPr/>
            </a:pPr>
            <a:r>
              <a:rPr lang="th-TH" b="1" smtClean="0">
                <a:solidFill>
                  <a:srgbClr val="FFCCFF"/>
                </a:solidFill>
                <a:latin typeface="Angsana New" pitchFamily="18" charset="-34"/>
              </a:rPr>
              <a:t>การให้ความรู้ </a:t>
            </a:r>
            <a:r>
              <a:rPr lang="en-US" b="1" smtClean="0">
                <a:solidFill>
                  <a:srgbClr val="FFCCFF"/>
                </a:solidFill>
                <a:latin typeface="Angsana New" pitchFamily="18" charset="-34"/>
              </a:rPr>
              <a:t>(Informing)</a:t>
            </a:r>
            <a:endParaRPr lang="th-TH" b="1" smtClean="0">
              <a:solidFill>
                <a:srgbClr val="FFCCFF"/>
              </a:solidFill>
              <a:latin typeface="Angsana New" pitchFamily="18" charset="-34"/>
            </a:endParaRPr>
          </a:p>
          <a:p>
            <a:pPr marL="609600" indent="-609600" eaLnBrk="1" hangingPunct="1">
              <a:defRPr/>
            </a:pPr>
            <a:r>
              <a:rPr lang="th-TH" b="1" smtClean="0">
                <a:solidFill>
                  <a:srgbClr val="FFCCFF"/>
                </a:solidFill>
                <a:latin typeface="Angsana New" pitchFamily="18" charset="-34"/>
              </a:rPr>
              <a:t>การให้กำลังใจ </a:t>
            </a:r>
            <a:r>
              <a:rPr lang="en-US" b="1" smtClean="0">
                <a:solidFill>
                  <a:srgbClr val="FFCCFF"/>
                </a:solidFill>
                <a:latin typeface="Angsana New" pitchFamily="18" charset="-34"/>
              </a:rPr>
              <a:t>(Reinforcing)                          </a:t>
            </a:r>
            <a:endParaRPr lang="th-TH" b="1" smtClean="0">
              <a:solidFill>
                <a:srgbClr val="FFCCFF"/>
              </a:solidFill>
              <a:latin typeface="Angsana New" pitchFamily="18" charset="-34"/>
            </a:endParaRPr>
          </a:p>
          <a:p>
            <a:pPr marL="609600" indent="-609600" eaLnBrk="1" hangingPunct="1">
              <a:defRPr/>
            </a:pPr>
            <a:r>
              <a:rPr lang="th-TH" b="1" smtClean="0">
                <a:solidFill>
                  <a:srgbClr val="FFCCFF"/>
                </a:solidFill>
                <a:latin typeface="Angsana New" pitchFamily="18" charset="-34"/>
              </a:rPr>
              <a:t>การประเมินผล </a:t>
            </a:r>
            <a:r>
              <a:rPr lang="en-US" b="1" smtClean="0">
                <a:solidFill>
                  <a:srgbClr val="FFCCFF"/>
                </a:solidFill>
                <a:latin typeface="Angsana New" pitchFamily="18" charset="-34"/>
              </a:rPr>
              <a:t>(Evaluating)</a:t>
            </a:r>
            <a:r>
              <a:rPr lang="th-TH" b="1" smtClean="0">
                <a:solidFill>
                  <a:srgbClr val="FFCCFF"/>
                </a:solidFill>
                <a:latin typeface="Angsana New" pitchFamily="18" charset="-34"/>
              </a:rPr>
              <a:t> </a:t>
            </a:r>
          </a:p>
          <a:p>
            <a:pPr marL="609600" indent="-609600" eaLnBrk="1" hangingPunct="1">
              <a:defRPr/>
            </a:pPr>
            <a:endParaRPr lang="th-TH" b="1" smtClean="0">
              <a:latin typeface="Angsana New" pitchFamily="18" charset="-34"/>
            </a:endParaRPr>
          </a:p>
        </p:txBody>
      </p:sp>
      <p:pic>
        <p:nvPicPr>
          <p:cNvPr id="31748" name="Picture 6" descr="1stflow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2400" y="304800"/>
            <a:ext cx="838200" cy="714375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gradFill rotWithShape="1">
            <a:gsLst>
              <a:gs pos="0">
                <a:schemeClr val="hlink"/>
              </a:gs>
              <a:gs pos="50000">
                <a:schemeClr val="folHlink"/>
              </a:gs>
              <a:gs pos="100000">
                <a:schemeClr val="hlink"/>
              </a:gs>
            </a:gsLst>
            <a:lin ang="5400000" scaled="1"/>
          </a:gradFill>
        </p:spPr>
        <p:txBody>
          <a:bodyPr/>
          <a:lstStyle/>
          <a:p>
            <a:pPr eaLnBrk="1" hangingPunct="1">
              <a:defRPr/>
            </a:pPr>
            <a:r>
              <a:rPr lang="th-TH" sz="4000" b="1" smtClean="0">
                <a:solidFill>
                  <a:srgbClr val="2408F4"/>
                </a:solidFill>
              </a:rPr>
              <a:t>ความเป็นมาของการนิเทศการศึกษา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305800" cy="5257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th-TH" altLang="zh-CN" sz="3600" b="1" smtClean="0">
                <a:latin typeface="Angsana New" pitchFamily="18" charset="-34"/>
              </a:rPr>
              <a:t>ช่วง ปี ค.ศ. 1970 คำว่า ผู้ตรวจ (</a:t>
            </a:r>
            <a:r>
              <a:rPr lang="en-US" altLang="zh-CN" sz="3600" b="1" smtClean="0">
                <a:latin typeface="Angsana New" pitchFamily="18" charset="-34"/>
                <a:ea typeface="SimSun" pitchFamily="2" charset="-122"/>
              </a:rPr>
              <a:t>inspector</a:t>
            </a:r>
            <a:r>
              <a:rPr lang="th-TH" altLang="zh-CN" sz="3600" b="1" smtClean="0">
                <a:latin typeface="Angsana New" pitchFamily="18" charset="-34"/>
              </a:rPr>
              <a:t>) และศึกษานิเทศก์ (</a:t>
            </a:r>
            <a:r>
              <a:rPr lang="en-US" altLang="zh-CN" sz="3600" b="1" smtClean="0">
                <a:latin typeface="Angsana New" pitchFamily="18" charset="-34"/>
                <a:ea typeface="SimSun" pitchFamily="2" charset="-122"/>
              </a:rPr>
              <a:t>supervisor</a:t>
            </a:r>
            <a:r>
              <a:rPr lang="th-TH" altLang="zh-CN" sz="3600" b="1" smtClean="0">
                <a:latin typeface="Angsana New" pitchFamily="18" charset="-34"/>
              </a:rPr>
              <a:t>) ยังเป็นข้อห้ามในการใช้ในหลายประเทศ การตรวจราชการ การนิเทศ เป็นเรื่องการบริหารที่ไม่เป็นประชาธิปไตย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th-TH" altLang="zh-CN" sz="3600" b="1" smtClean="0">
                <a:latin typeface="Angsana New" pitchFamily="18" charset="-34"/>
              </a:rPr>
              <a:t>การนิเทศในหลายประเทศผ่านการพัฒนามาอย่างยาวนาน เช่น ในศตวรรษที่ 19 ประเทศต่างๆในยุโรปจัดระบบการนิเทศ โดยเน้นการตรวจราชการ ที่เรียกว่า </a:t>
            </a:r>
            <a:r>
              <a:rPr lang="en-US" altLang="zh-CN" sz="3600" b="1" smtClean="0">
                <a:latin typeface="Angsana New" pitchFamily="18" charset="-34"/>
                <a:ea typeface="SimSun" pitchFamily="2" charset="-122"/>
              </a:rPr>
              <a:t>inspectorate </a:t>
            </a:r>
            <a:r>
              <a:rPr lang="th-TH" altLang="zh-CN" sz="3600" b="1" smtClean="0">
                <a:latin typeface="Angsana New" pitchFamily="18" charset="-34"/>
              </a:rPr>
              <a:t>เช่น อังกฤษใช้รูปแบบ </a:t>
            </a:r>
            <a:r>
              <a:rPr lang="en-US" altLang="zh-CN" sz="3600" b="1" smtClean="0">
                <a:latin typeface="Angsana New" pitchFamily="18" charset="-34"/>
                <a:ea typeface="SimSun" pitchFamily="2" charset="-122"/>
              </a:rPr>
              <a:t>Her Majesty’s Inspectorate (HMI) </a:t>
            </a:r>
            <a:r>
              <a:rPr lang="th-TH" altLang="zh-CN" sz="3600" b="1" smtClean="0">
                <a:latin typeface="Angsana New" pitchFamily="18" charset="-34"/>
              </a:rPr>
              <a:t>ในปีค.ศ. 1834 จนกลายเป็นรูปแบการนิเทศ ในหลายประเทศ อาทิ ฝรั่งเศส สมัย นโปเลียน รวมถึงประเทศอาณานิคมต่างๆ</a:t>
            </a:r>
            <a:r>
              <a:rPr lang="th-TH" altLang="zh-CN" b="1" smtClean="0">
                <a:latin typeface="Angsana New" pitchFamily="18" charset="-34"/>
              </a:rPr>
              <a:t> </a:t>
            </a:r>
            <a:endParaRPr lang="en-US" altLang="zh-CN" b="1" smtClean="0">
              <a:latin typeface="Angsana New" pitchFamily="18" charset="-34"/>
              <a:ea typeface="SimSun" pitchFamily="2" charset="-122"/>
            </a:endParaRPr>
          </a:p>
        </p:txBody>
      </p:sp>
      <p:pic>
        <p:nvPicPr>
          <p:cNvPr id="5124" name="Picture 4" descr="spinball"/>
          <p:cNvPicPr>
            <a:picLocks noChangeAspect="1" noChangeArrowheads="1" noCro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3400" y="609600"/>
            <a:ext cx="542925" cy="4000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 descr="Shingle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714375"/>
          </a:xfrm>
          <a:solidFill>
            <a:schemeClr val="tx1">
              <a:lumMod val="85000"/>
            </a:schemeClr>
          </a:solidFill>
        </p:spPr>
        <p:txBody>
          <a:bodyPr/>
          <a:lstStyle/>
          <a:p>
            <a:pPr algn="l" eaLnBrk="1" hangingPunct="1">
              <a:defRPr/>
            </a:pPr>
            <a:r>
              <a:rPr lang="th-TH" sz="4000" b="1" smtClean="0">
                <a:solidFill>
                  <a:srgbClr val="FF9900"/>
                </a:solidFill>
              </a:rPr>
              <a:t>แนวทางการดำเนินงานนิเทศ กศน.</a:t>
            </a:r>
            <a:r>
              <a:rPr lang="th-TH" sz="4000" smtClean="0">
                <a:solidFill>
                  <a:srgbClr val="FF9900"/>
                </a:solidFill>
              </a:rPr>
              <a:t> 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219200"/>
            <a:ext cx="8686800" cy="5486400"/>
          </a:xfrm>
        </p:spPr>
        <p:txBody>
          <a:bodyPr/>
          <a:lstStyle/>
          <a:p>
            <a:pPr marL="609600" indent="-609600" eaLnBrk="1" hangingPunct="1">
              <a:defRPr/>
            </a:pPr>
            <a:r>
              <a:rPr lang="th-TH" b="1" smtClean="0"/>
              <a:t>แต่งตั้งคณะทำงานด้านการนิเทศภายในในสถานศึกษา </a:t>
            </a:r>
          </a:p>
          <a:p>
            <a:pPr marL="609600" indent="-609600" eaLnBrk="1" hangingPunct="1">
              <a:defRPr/>
            </a:pPr>
            <a:r>
              <a:rPr lang="th-TH" b="1" smtClean="0"/>
              <a:t>จัดทำโครงการนิเทศภายในของสถานศึกษา </a:t>
            </a:r>
          </a:p>
          <a:p>
            <a:pPr marL="609600" indent="-609600" eaLnBrk="1" hangingPunct="1">
              <a:defRPr/>
            </a:pPr>
            <a:r>
              <a:rPr lang="th-TH" b="1" smtClean="0"/>
              <a:t>จัดทำแผนปฏิทินการนิเทศและกำหนดบุคคลที่รับผิดชอบการนิเทศ </a:t>
            </a:r>
          </a:p>
          <a:p>
            <a:pPr marL="609600" indent="-609600" eaLnBrk="1" hangingPunct="1">
              <a:defRPr/>
            </a:pPr>
            <a:r>
              <a:rPr lang="th-TH" b="1" smtClean="0"/>
              <a:t>จัดเตรียมเครื่องมือนิเทศ และแบบสรุปผลการนิเทศ </a:t>
            </a:r>
          </a:p>
          <a:p>
            <a:pPr marL="609600" indent="-609600" eaLnBrk="1" hangingPunct="1">
              <a:defRPr/>
            </a:pPr>
            <a:r>
              <a:rPr lang="th-TH" b="1" smtClean="0"/>
              <a:t>ปฏิบัติการนิเทศตามแผนและปฏิทินที่กำหนดไว้ </a:t>
            </a:r>
          </a:p>
          <a:p>
            <a:pPr marL="609600" indent="-609600" eaLnBrk="1" hangingPunct="1">
              <a:defRPr/>
            </a:pPr>
            <a:r>
              <a:rPr lang="th-TH" b="1" smtClean="0"/>
              <a:t>จัดทำแฟ้มสะสมข้อมูลจากการปฏิบัติการนิเทศ โดยบันทึกผลการนิเทศตามเครื่องมือนิเทศ </a:t>
            </a:r>
          </a:p>
          <a:p>
            <a:pPr marL="609600" indent="-609600" eaLnBrk="1" hangingPunct="1">
              <a:defRPr/>
            </a:pPr>
            <a:r>
              <a:rPr lang="th-TH" b="1" smtClean="0"/>
              <a:t>จัดทำเอกสารรายงานผลการนิเทศ</a:t>
            </a:r>
            <a:r>
              <a:rPr lang="th-TH" sz="2800" smtClean="0"/>
              <a:t>                      </a:t>
            </a:r>
          </a:p>
        </p:txBody>
      </p:sp>
      <p:pic>
        <p:nvPicPr>
          <p:cNvPr id="32772" name="Picture 4" descr="book9"/>
          <p:cNvPicPr>
            <a:picLocks noChangeAspect="1" noChangeArrowheads="1" noCro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5800" y="304800"/>
            <a:ext cx="685800" cy="609600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 descr="Trellis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8686800" cy="83820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th-TH" sz="4000" b="1" dirty="0" smtClean="0">
                <a:solidFill>
                  <a:srgbClr val="000066"/>
                </a:solidFill>
              </a:rPr>
              <a:t>        </a:t>
            </a:r>
            <a:br>
              <a:rPr lang="th-TH" sz="4000" b="1" dirty="0" smtClean="0">
                <a:solidFill>
                  <a:srgbClr val="000066"/>
                </a:solidFill>
              </a:rPr>
            </a:br>
            <a:r>
              <a:rPr lang="th-TH" sz="4000" b="1" dirty="0" smtClean="0">
                <a:solidFill>
                  <a:srgbClr val="000066"/>
                </a:solidFill>
              </a:rPr>
              <a:t>                 </a:t>
            </a:r>
            <a:r>
              <a:rPr lang="th-TH" sz="4000" b="1" dirty="0" smtClean="0">
                <a:solidFill>
                  <a:srgbClr val="3319F3"/>
                </a:solidFill>
              </a:rPr>
              <a:t>การเตรียมการก่อนการนิเทศภายในสถานศึกษา</a:t>
            </a:r>
            <a:r>
              <a:rPr lang="th-TH" sz="4000" dirty="0" smtClean="0">
                <a:solidFill>
                  <a:srgbClr val="000066"/>
                </a:solidFill>
              </a:rPr>
              <a:t>	</a:t>
            </a:r>
            <a:r>
              <a:rPr lang="th-TH" sz="4000" dirty="0" smtClean="0"/>
              <a:t>	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057400"/>
            <a:ext cx="8305800" cy="4525963"/>
          </a:xfrm>
        </p:spPr>
        <p:txBody>
          <a:bodyPr/>
          <a:lstStyle/>
          <a:p>
            <a:pPr marL="609600" indent="-609600" eaLnBrk="1" hangingPunct="1">
              <a:buFontTx/>
              <a:buAutoNum type="arabicPeriod"/>
              <a:defRPr/>
            </a:pPr>
            <a:r>
              <a:rPr lang="th-TH" sz="3600" b="1" smtClean="0"/>
              <a:t>สร้างความเข้าใจร่วมกันโดยให้บุคลากร ครูเข้าใจ แนวทางการทำงานความสำคัญ ความจำเป็นของการนิเทศภายใน จุดมุ่งหมาย เป้าหมาย และตัวบ่งชี้ ความสำเร็จของการนิเทศภายใน กระบวนการนิเทศ  บทบาทหน้าที่ของบุคลากรในสถานศึกษา</a:t>
            </a:r>
          </a:p>
          <a:p>
            <a:pPr marL="609600" indent="-609600" eaLnBrk="1" hangingPunct="1">
              <a:buFontTx/>
              <a:buAutoNum type="arabicPeriod"/>
              <a:defRPr/>
            </a:pPr>
            <a:r>
              <a:rPr lang="th-TH" altLang="zh-CN" sz="3600" b="1" smtClean="0"/>
              <a:t>จัดให้มีคณะกรรมการต่างๆ  ตามลักษณะของงาน </a:t>
            </a:r>
          </a:p>
          <a:p>
            <a:pPr marL="609600" indent="-609600" eaLnBrk="1" hangingPunct="1">
              <a:buFontTx/>
              <a:buAutoNum type="arabicPeriod"/>
              <a:defRPr/>
            </a:pPr>
            <a:r>
              <a:rPr lang="th-TH" altLang="zh-CN" sz="3600" b="1" smtClean="0"/>
              <a:t>กำหนดบทบาทหน้าที่ของผู้ที่เกี่ยวข้อง </a:t>
            </a:r>
          </a:p>
          <a:p>
            <a:pPr marL="609600" indent="-609600" eaLnBrk="1" hangingPunct="1">
              <a:buFontTx/>
              <a:buAutoNum type="arabicPeriod"/>
              <a:defRPr/>
            </a:pPr>
            <a:endParaRPr lang="th-TH" sz="3600" b="1" smtClean="0"/>
          </a:p>
        </p:txBody>
      </p:sp>
      <p:pic>
        <p:nvPicPr>
          <p:cNvPr id="33796" name="Picture 4" descr="headache"/>
          <p:cNvPicPr>
            <a:picLocks noChangeAspect="1" noChangeArrowheads="1" noCro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04800" y="381000"/>
            <a:ext cx="609600" cy="5334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 descr="80%"/>
          <p:cNvSpPr>
            <a:spLocks noGrp="1" noChangeArrowheads="1"/>
          </p:cNvSpPr>
          <p:nvPr>
            <p:ph type="title"/>
          </p:nvPr>
        </p:nvSpPr>
        <p:spPr>
          <a:pattFill prst="pct80">
            <a:fgClr>
              <a:srgbClr val="FFFFCC"/>
            </a:fgClr>
            <a:bgClr>
              <a:srgbClr val="FF99FF"/>
            </a:bgClr>
          </a:pattFill>
        </p:spPr>
        <p:txBody>
          <a:bodyPr/>
          <a:lstStyle/>
          <a:p>
            <a:pPr eaLnBrk="1" hangingPunct="1">
              <a:defRPr/>
            </a:pPr>
            <a:r>
              <a:rPr lang="th-TH" sz="4000" b="1" smtClean="0">
                <a:solidFill>
                  <a:srgbClr val="000066"/>
                </a:solidFill>
              </a:rPr>
              <a:t>กระบวนการนิเทศภายในสถานศึกษา</a:t>
            </a:r>
            <a:r>
              <a:rPr lang="th-TH" sz="4000" smtClean="0">
                <a:solidFill>
                  <a:srgbClr val="000066"/>
                </a:solidFill>
              </a:rPr>
              <a:t> กศน.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229600" cy="4953000"/>
          </a:xfrm>
        </p:spPr>
        <p:txBody>
          <a:bodyPr/>
          <a:lstStyle/>
          <a:p>
            <a:pPr eaLnBrk="1" hangingPunct="1">
              <a:defRPr/>
            </a:pPr>
            <a:r>
              <a:rPr lang="th-TH" sz="4000" b="1" smtClean="0"/>
              <a:t>การนิเทศภายในเป็นการดำเนินการอย่างมีขั้นตอนเป็นระบบและต่อเนื่อง มี </a:t>
            </a:r>
            <a:r>
              <a:rPr lang="th-TH" sz="4000" b="1" smtClean="0">
                <a:solidFill>
                  <a:srgbClr val="FFCC66"/>
                </a:solidFill>
              </a:rPr>
              <a:t>5 ขั้นตอน </a:t>
            </a:r>
            <a:r>
              <a:rPr lang="th-TH" sz="4000" b="1" smtClean="0"/>
              <a:t>คือ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th-TH" sz="4000" b="1" smtClean="0"/>
              <a:t>   </a:t>
            </a:r>
            <a:r>
              <a:rPr lang="th-TH" sz="4000" b="1" smtClean="0">
                <a:solidFill>
                  <a:srgbClr val="FFC000"/>
                </a:solidFill>
              </a:rPr>
              <a:t>ขั้นที่ 1 </a:t>
            </a:r>
            <a:r>
              <a:rPr lang="th-TH" sz="4000" b="1" smtClean="0"/>
              <a:t>การศึกษาสภาพปัญหาและความต้องการ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th-TH" sz="4000" b="1" smtClean="0"/>
              <a:t>   </a:t>
            </a:r>
            <a:r>
              <a:rPr lang="th-TH" sz="4000" b="1" smtClean="0">
                <a:solidFill>
                  <a:srgbClr val="FFC000"/>
                </a:solidFill>
              </a:rPr>
              <a:t>ขั้นที่ 2 </a:t>
            </a:r>
            <a:r>
              <a:rPr lang="th-TH" sz="4000" b="1" smtClean="0"/>
              <a:t>การวางแผนการนิเทศ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th-TH" sz="4000" b="1" smtClean="0"/>
              <a:t>   </a:t>
            </a:r>
            <a:r>
              <a:rPr lang="th-TH" sz="4000" b="1" smtClean="0">
                <a:solidFill>
                  <a:srgbClr val="FFC000"/>
                </a:solidFill>
              </a:rPr>
              <a:t>ขั้นที่ 3 </a:t>
            </a:r>
            <a:r>
              <a:rPr lang="th-TH" sz="4000" b="1" smtClean="0"/>
              <a:t>การเตรียมสื่อประกอบการนิเทศ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th-TH" sz="4000" b="1" smtClean="0"/>
              <a:t>   </a:t>
            </a:r>
            <a:r>
              <a:rPr lang="th-TH" sz="4000" b="1" smtClean="0">
                <a:solidFill>
                  <a:srgbClr val="FFC000"/>
                </a:solidFill>
              </a:rPr>
              <a:t>ขั้นที่ 4 </a:t>
            </a:r>
            <a:r>
              <a:rPr lang="th-TH" sz="4000" b="1" smtClean="0"/>
              <a:t>การปฏิบัติการนิเทศ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th-TH" sz="4000" b="1" smtClean="0"/>
              <a:t>   </a:t>
            </a:r>
            <a:r>
              <a:rPr lang="th-TH" sz="4000" b="1" smtClean="0">
                <a:solidFill>
                  <a:srgbClr val="FFC000"/>
                </a:solidFill>
              </a:rPr>
              <a:t>ขั้นที่ 5 </a:t>
            </a:r>
            <a:r>
              <a:rPr lang="th-TH" sz="4000" b="1" smtClean="0"/>
              <a:t>การประเมินผลการนิเทศและจัดทำรายงานนิเทศ</a:t>
            </a:r>
          </a:p>
        </p:txBody>
      </p:sp>
      <p:pic>
        <p:nvPicPr>
          <p:cNvPr id="34820" name="Picture 4" descr="gusher"/>
          <p:cNvPicPr>
            <a:picLocks noChangeAspect="1" noChangeArrowheads="1" noCro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5800" y="304800"/>
            <a:ext cx="762000" cy="9906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 descr="Large confetti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8686800" cy="609600"/>
          </a:xfrm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th-TH" b="1" smtClean="0">
                <a:solidFill>
                  <a:srgbClr val="000066"/>
                </a:solidFill>
              </a:rPr>
              <a:t>      บทบาทและหน้าที่ของผู้บริหารกับการนิเทศภายใน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1143000"/>
            <a:ext cx="8839200" cy="6019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th-TH" sz="2800" b="1" smtClean="0">
                <a:solidFill>
                  <a:srgbClr val="FFCC66"/>
                </a:solidFill>
              </a:rPr>
              <a:t>ผู้บริหารสถานศึกษาเป็นทั้งผู้นิเทศและผู้สนับสนุนการนิเทศ ควรมีบทบาทหน้าที่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th-TH" sz="2800" b="1" smtClean="0"/>
              <a:t> 1. ทำหน้าที่เป็นผู้นิเทศภายในสถานศึกษา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th-TH" sz="2800" b="1" smtClean="0"/>
              <a:t> 2. ส่งเสริมให้ครูมีความรู้  ความเข้าใจเกี่ยวกับการนิเทศภายใน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th-TH" sz="2800" b="1" smtClean="0"/>
              <a:t> 3. ร่วมประชุมวางแผนการนิเทศภายในกับบุคลากรและครูในฐานะประธานคณะกรรมการ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th-TH" sz="2800" b="1" smtClean="0"/>
              <a:t> 4. พิจารณาอนุมัติโครงการนิเทศภายในที่สอดคล้องกับนโยบายและแผนงานของสถานศึกษา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th-TH" sz="2800" b="1" smtClean="0"/>
              <a:t> 5. เป็นผู้ประสานงานระหว่างผู้นิเทศและผู้รับการนิเทศ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th-TH" sz="2800" b="1" smtClean="0"/>
              <a:t> 6. ให้การสนับสนุนงบประมาณ  ขวัญและกำลังใจในการดำเนินโครงการ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th-TH" sz="2800" b="1" smtClean="0"/>
              <a:t> 7. ให้คำปรึกษาแนะนำและเป็นวิทยากรที่ดีแก่บุคลากรและผู้รับการนิเทศ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th-TH" sz="2800" b="1" smtClean="0"/>
              <a:t> 8. ช่วยเหลือและส่งเสริมให้บุคลากร ครู มีความรู้และพัฒนาการทางวิชาชีพ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th-TH" sz="2800" b="1" smtClean="0"/>
              <a:t> 9. ใช้เทคนิคการบริหารมาช่วยเพิ่มประสิทธิภาพในการนิเทศภายในสถานศึกษา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th-TH" sz="2800" b="1" smtClean="0"/>
              <a:t>10.  ติดตามและประเมินผลการนิเทศภายในของสถานศึกษา</a:t>
            </a:r>
          </a:p>
        </p:txBody>
      </p:sp>
      <p:pic>
        <p:nvPicPr>
          <p:cNvPr id="35844" name="Picture 4" descr="4flow"/>
          <p:cNvPicPr>
            <a:picLocks noChangeAspect="1" noChangeArrowheads="1" noCro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81000" y="152400"/>
            <a:ext cx="515938" cy="6096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 descr="Trellis"/>
          <p:cNvSpPr>
            <a:spLocks noGrp="1" noChangeArrowheads="1"/>
          </p:cNvSpPr>
          <p:nvPr>
            <p:ph type="title"/>
          </p:nvPr>
        </p:nvSpPr>
        <p:spPr>
          <a:xfrm>
            <a:off x="152400" y="277813"/>
            <a:ext cx="8763000" cy="788987"/>
          </a:xfrm>
          <a:solidFill>
            <a:schemeClr val="bg1">
              <a:lumMod val="10000"/>
              <a:lumOff val="9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th-TH" sz="4000" b="1" smtClean="0">
                <a:solidFill>
                  <a:srgbClr val="000066"/>
                </a:solidFill>
              </a:rPr>
              <a:t>       บทบาทและหน้าที่ของบุคลากร ครู ในฐานะผู้นิเทศ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371600"/>
            <a:ext cx="8686800" cy="5334000"/>
          </a:xfrm>
        </p:spPr>
        <p:txBody>
          <a:bodyPr/>
          <a:lstStyle/>
          <a:p>
            <a:pPr marL="609600" indent="-609600" eaLnBrk="1" hangingPunct="1">
              <a:defRPr/>
            </a:pPr>
            <a:r>
              <a:rPr lang="th-TH" b="1" smtClean="0">
                <a:solidFill>
                  <a:srgbClr val="FFFF99"/>
                </a:solidFill>
              </a:rPr>
              <a:t>ร่วมวางแผนในการปฏิบัติงาน  โดยมีส่วนร่วมในการวิเคราะห์สภาพปัญหาและความต้องการ กำหนดแนวทางการปฏิบัติงานร่วมกัน</a:t>
            </a:r>
          </a:p>
          <a:p>
            <a:pPr marL="609600" indent="-609600" eaLnBrk="1" hangingPunct="1">
              <a:defRPr/>
            </a:pPr>
            <a:r>
              <a:rPr lang="th-TH" b="1" smtClean="0">
                <a:solidFill>
                  <a:srgbClr val="FFFF99"/>
                </a:solidFill>
              </a:rPr>
              <a:t>เป็นวิทยากรให้ความรู้ในสิ่งที่จะปฏิบัติแก่เพื่อนร่วมงานผู้รับการนิเทศ</a:t>
            </a:r>
          </a:p>
          <a:p>
            <a:pPr marL="609600" indent="-609600" eaLnBrk="1" hangingPunct="1">
              <a:defRPr/>
            </a:pPr>
            <a:r>
              <a:rPr lang="th-TH" b="1" smtClean="0">
                <a:solidFill>
                  <a:srgbClr val="FFFF99"/>
                </a:solidFill>
              </a:rPr>
              <a:t>ดำเนินการนิเทศการปฏิบัติงานโดยการมีส่วนร่วมในการทำงานให้คำแนะนำ ปรึกษาให้การช่วยเหลือ ชี้แนะเพื่อนผู้รับการนิเทศได้พัฒนาตนเอง</a:t>
            </a:r>
          </a:p>
          <a:p>
            <a:pPr marL="609600" indent="-609600" eaLnBrk="1" hangingPunct="1">
              <a:defRPr/>
            </a:pPr>
            <a:r>
              <a:rPr lang="th-TH" b="1" smtClean="0">
                <a:solidFill>
                  <a:srgbClr val="FFFF99"/>
                </a:solidFill>
              </a:rPr>
              <a:t>สร้างขวัญและกำลังใจแก่เพื่อนผู้รับการนิเทศ  เพื่อกระตุ้นและสนับสนุนให้เพื่อนได้พัฒนาตนเองด้วยความมั่นใจ</a:t>
            </a:r>
          </a:p>
          <a:p>
            <a:pPr marL="609600" indent="-609600" eaLnBrk="1" hangingPunct="1">
              <a:defRPr/>
            </a:pPr>
            <a:r>
              <a:rPr lang="th-TH" b="1" smtClean="0">
                <a:solidFill>
                  <a:srgbClr val="FFFF99"/>
                </a:solidFill>
              </a:rPr>
              <a:t>ประเมินผลการนิเทศ  เพื่อปรับปรุง แก้ไขจุดบกพร่องต่างๆ</a:t>
            </a:r>
          </a:p>
        </p:txBody>
      </p:sp>
      <p:pic>
        <p:nvPicPr>
          <p:cNvPr id="36868" name="Picture 5" descr="aniyrose2"/>
          <p:cNvPicPr>
            <a:picLocks noChangeAspect="1" noChangeArrowheads="1" noCro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8600" y="381000"/>
            <a:ext cx="533400" cy="609600"/>
          </a:xfrm>
          <a:noFill/>
        </p:spPr>
      </p:pic>
      <p:pic>
        <p:nvPicPr>
          <p:cNvPr id="36869" name="Picture 5" descr="aniyrose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81000"/>
            <a:ext cx="304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 descr="Divot"/>
          <p:cNvSpPr>
            <a:spLocks noGrp="1" noChangeArrowheads="1"/>
          </p:cNvSpPr>
          <p:nvPr>
            <p:ph type="title"/>
          </p:nvPr>
        </p:nvSpPr>
        <p:spPr>
          <a:xfrm>
            <a:off x="152400" y="277813"/>
            <a:ext cx="8763000" cy="788987"/>
          </a:xfrm>
          <a:solidFill>
            <a:srgbClr val="FFFFCC"/>
          </a:solidFill>
        </p:spPr>
        <p:txBody>
          <a:bodyPr/>
          <a:lstStyle/>
          <a:p>
            <a:pPr algn="r" eaLnBrk="1" hangingPunct="1">
              <a:defRPr/>
            </a:pPr>
            <a:r>
              <a:rPr lang="th-TH" smtClean="0">
                <a:solidFill>
                  <a:srgbClr val="000066"/>
                </a:solidFill>
              </a:rPr>
              <a:t>    </a:t>
            </a:r>
            <a:r>
              <a:rPr lang="th-TH" sz="4000" smtClean="0">
                <a:solidFill>
                  <a:srgbClr val="000066"/>
                </a:solidFill>
              </a:rPr>
              <a:t>บทบาทและหน้าที่ของบุคลากร ครู ในฐานะผู้รับการนิเทศ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371600"/>
            <a:ext cx="8686800" cy="51816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th-TH" b="1" smtClean="0">
                <a:solidFill>
                  <a:srgbClr val="CCFFCC"/>
                </a:solidFill>
              </a:rPr>
              <a:t>ให้ความร่วมมือกับผู้นิเทศ  ในการร่วมประชุมวางแผน  โดยแสดงความคิดเห็นและอภิปรายอย่างเต็มความสามารถ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th-TH" b="1" smtClean="0">
                <a:solidFill>
                  <a:srgbClr val="CCFFCC"/>
                </a:solidFill>
              </a:rPr>
              <a:t>รับฟังความคิดเห็น  และข้อเสนอแนะ  แล้วนำไปปฏิบัติ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th-TH" b="1" smtClean="0">
                <a:solidFill>
                  <a:srgbClr val="CCFFCC"/>
                </a:solidFill>
              </a:rPr>
              <a:t>ตั้งใจปฏิบัติงานตามหน้าที่ที่ได้รับมอบหมายอย่างเต็มความสามารถ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th-TH" b="1" smtClean="0">
                <a:solidFill>
                  <a:srgbClr val="CCFFCC"/>
                </a:solidFill>
              </a:rPr>
              <a:t>     ให้ความร่วมมือผู้นิเทศเป็นอย่างดี  ในการติดตามประเมินผลการปฏิบัติงาน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th-TH" b="1" smtClean="0">
                <a:solidFill>
                  <a:srgbClr val="CCFFCC"/>
                </a:solidFill>
              </a:rPr>
              <a:t>ร่วมปรึกษากับครูผู้นิเทศในการหาแนวทางแก้ปัญหาและพัฒนางาน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th-TH" b="1" smtClean="0">
                <a:solidFill>
                  <a:srgbClr val="CCFFCC"/>
                </a:solidFill>
              </a:rPr>
              <a:t>     เป็นผู้ที่มีส่วนร่วมในการนิเทศการเรียนรู้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th-TH" b="1" smtClean="0">
                <a:solidFill>
                  <a:srgbClr val="CCFFCC"/>
                </a:solidFill>
              </a:rPr>
              <a:t>เป็นผู้ที่ใฝ่หาความรู้  พยายามเสริมสร้างทักษะและความสามารถในการปฏิบัติงาน  เพื่อให้เกิดเจตคติที่ดีต่อการพัฒนาวิชาชีพ</a:t>
            </a:r>
          </a:p>
        </p:txBody>
      </p:sp>
      <p:pic>
        <p:nvPicPr>
          <p:cNvPr id="37892" name="Picture 7" descr="img4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382000" y="5715000"/>
            <a:ext cx="533400" cy="762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 descr="Large confetti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712787"/>
          </a:xfrm>
          <a:pattFill prst="lgConfetti">
            <a:fgClr>
              <a:srgbClr val="9966FF"/>
            </a:fgClr>
            <a:bgClr>
              <a:schemeClr val="folHlink"/>
            </a:bgClr>
          </a:pattFill>
        </p:spPr>
        <p:txBody>
          <a:bodyPr/>
          <a:lstStyle/>
          <a:p>
            <a:pPr eaLnBrk="1" hangingPunct="1">
              <a:defRPr/>
            </a:pPr>
            <a:r>
              <a:rPr lang="th-TH" sz="4000" b="1" smtClean="0">
                <a:solidFill>
                  <a:srgbClr val="000066"/>
                </a:solidFill>
              </a:rPr>
              <a:t>เงื่อนไขการนิเทศภายในที่ประสบความสำเร็จ</a:t>
            </a:r>
            <a:r>
              <a:rPr lang="th-TH" sz="4000" smtClean="0"/>
              <a:t> 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153400" cy="4953000"/>
          </a:xfrm>
        </p:spPr>
        <p:txBody>
          <a:bodyPr/>
          <a:lstStyle/>
          <a:p>
            <a:pPr eaLnBrk="1" hangingPunct="1">
              <a:defRPr/>
            </a:pPr>
            <a:r>
              <a:rPr lang="th-TH" b="1" smtClean="0">
                <a:solidFill>
                  <a:srgbClr val="CDCDEF"/>
                </a:solidFill>
              </a:rPr>
              <a:t>การจัดบรรยากาศและสภาพแวดล้อมที่เอื้อต่อการจัดกระบวนการเรียนรู้และการปฏิบัติงาน </a:t>
            </a:r>
          </a:p>
          <a:p>
            <a:pPr eaLnBrk="1" hangingPunct="1">
              <a:defRPr/>
            </a:pPr>
            <a:r>
              <a:rPr lang="th-TH" b="1" smtClean="0">
                <a:solidFill>
                  <a:srgbClr val="CDCDEF"/>
                </a:solidFill>
              </a:rPr>
              <a:t>ความพร้อมของสื่อ วัสดุ อุปกรณ์ การจัดกิจกรรม และการปฏิบัติงาน </a:t>
            </a:r>
          </a:p>
          <a:p>
            <a:pPr eaLnBrk="1" hangingPunct="1">
              <a:defRPr/>
            </a:pPr>
            <a:r>
              <a:rPr lang="th-TH" b="1" smtClean="0">
                <a:solidFill>
                  <a:srgbClr val="CDCDEF"/>
                </a:solidFill>
              </a:rPr>
              <a:t>ขวัญและกำลังใจของบุคลากร </a:t>
            </a:r>
          </a:p>
          <a:p>
            <a:pPr eaLnBrk="1" hangingPunct="1">
              <a:defRPr/>
            </a:pPr>
            <a:r>
              <a:rPr lang="th-TH" b="1" smtClean="0">
                <a:solidFill>
                  <a:srgbClr val="CDCDEF"/>
                </a:solidFill>
              </a:rPr>
              <a:t>การทำงานเป็นทีม ความสามัคคี หรือความเป็นเอกภาพของบุคลากร </a:t>
            </a:r>
          </a:p>
          <a:p>
            <a:pPr eaLnBrk="1" hangingPunct="1">
              <a:defRPr/>
            </a:pPr>
            <a:r>
              <a:rPr lang="th-TH" b="1" smtClean="0">
                <a:solidFill>
                  <a:srgbClr val="CDCDEF"/>
                </a:solidFill>
              </a:rPr>
              <a:t>ความรู้ความเข้าใจและเจตคติในเรื่องการนิเทศของบุคลากรในสถานศึกษา </a:t>
            </a:r>
          </a:p>
          <a:p>
            <a:pPr eaLnBrk="1" hangingPunct="1">
              <a:defRPr/>
            </a:pPr>
            <a:r>
              <a:rPr lang="th-TH" b="1" smtClean="0">
                <a:solidFill>
                  <a:srgbClr val="CDCDEF"/>
                </a:solidFill>
              </a:rPr>
              <a:t>ภาวะผู้นำของผู้บริหาร </a:t>
            </a:r>
          </a:p>
          <a:p>
            <a:pPr eaLnBrk="1" hangingPunct="1">
              <a:defRPr/>
            </a:pPr>
            <a:r>
              <a:rPr lang="th-TH" b="1" smtClean="0">
                <a:solidFill>
                  <a:srgbClr val="CDCDEF"/>
                </a:solidFill>
              </a:rPr>
              <a:t>ฯลฯ</a:t>
            </a:r>
          </a:p>
        </p:txBody>
      </p:sp>
      <p:pic>
        <p:nvPicPr>
          <p:cNvPr id="38916" name="Picture 4" descr="Radar"/>
          <p:cNvPicPr>
            <a:picLocks noChangeAspect="1" noChangeArrowheads="1" noCro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3400" y="304800"/>
            <a:ext cx="714375" cy="7143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 descr="Sphere"/>
          <p:cNvSpPr>
            <a:spLocks noGrp="1" noChangeArrowheads="1"/>
          </p:cNvSpPr>
          <p:nvPr>
            <p:ph type="title"/>
          </p:nvPr>
        </p:nvSpPr>
        <p:spPr>
          <a:xfrm>
            <a:off x="228600" y="277813"/>
            <a:ext cx="8610600" cy="788987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th-TH" smtClean="0">
                <a:solidFill>
                  <a:srgbClr val="3319F3"/>
                </a:solidFill>
              </a:rPr>
              <a:t>ตัวอย่างเครื่องมือนิเทศภายใน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371600"/>
            <a:ext cx="8763000" cy="5486400"/>
          </a:xfrm>
        </p:spPr>
        <p:txBody>
          <a:bodyPr/>
          <a:lstStyle/>
          <a:p>
            <a:pPr eaLnBrk="1" hangingPunct="1">
              <a:defRPr/>
            </a:pPr>
            <a:r>
              <a:rPr lang="th-TH" smtClean="0"/>
              <a:t>แบบบันทึกการนิเทศภายใน </a:t>
            </a:r>
          </a:p>
          <a:p>
            <a:pPr eaLnBrk="1" hangingPunct="1">
              <a:defRPr/>
            </a:pPr>
            <a:r>
              <a:rPr lang="th-TH" smtClean="0"/>
              <a:t>..................................................................................................................................................</a:t>
            </a:r>
          </a:p>
          <a:p>
            <a:pPr eaLnBrk="1" hangingPunct="1">
              <a:defRPr/>
            </a:pPr>
            <a:r>
              <a:rPr lang="th-TH" smtClean="0"/>
              <a:t>.................................................................................................................................................. </a:t>
            </a:r>
          </a:p>
          <a:p>
            <a:pPr eaLnBrk="1" hangingPunct="1">
              <a:defRPr/>
            </a:pPr>
            <a:r>
              <a:rPr lang="th-TH" smtClean="0"/>
              <a:t>แนวทางพัฒนา / แก้ไข / จุดที่ควรพัฒนา</a:t>
            </a:r>
          </a:p>
          <a:p>
            <a:pPr eaLnBrk="1" hangingPunct="1">
              <a:defRPr/>
            </a:pPr>
            <a:r>
              <a:rPr lang="th-TH" smtClean="0"/>
              <a:t>ปัญหาอุปสรรค </a:t>
            </a:r>
          </a:p>
          <a:p>
            <a:pPr eaLnBrk="1" hangingPunct="1">
              <a:defRPr/>
            </a:pPr>
            <a:r>
              <a:rPr lang="th-TH" smtClean="0"/>
              <a:t>ประสบการณ์ที่ได้เรียนรู้เพิ่มเติมจากการนิเทศ</a:t>
            </a:r>
          </a:p>
        </p:txBody>
      </p:sp>
      <p:pic>
        <p:nvPicPr>
          <p:cNvPr id="39940" name="Picture 4" descr="quesa"/>
          <p:cNvPicPr>
            <a:picLocks noChangeAspect="1" noChangeArrowheads="1" noCro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3400" y="381000"/>
            <a:ext cx="676275" cy="5334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712787"/>
          </a:xfrm>
        </p:spPr>
        <p:txBody>
          <a:bodyPr/>
          <a:lstStyle/>
          <a:p>
            <a:pPr eaLnBrk="1" hangingPunct="1">
              <a:defRPr/>
            </a:pPr>
            <a:r>
              <a:rPr lang="th-TH" sz="4000" b="1" smtClean="0"/>
              <a:t>แหล่งอ้างอิง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4983163"/>
          </a:xfrm>
        </p:spPr>
        <p:txBody>
          <a:bodyPr/>
          <a:lstStyle/>
          <a:p>
            <a:pPr eaLnBrk="1" hangingPunct="1">
              <a:defRPr/>
            </a:pPr>
            <a:r>
              <a:rPr lang="th-TH" sz="1800" smtClean="0"/>
              <a:t> </a:t>
            </a:r>
            <a:r>
              <a:rPr lang="th-TH" sz="2000" smtClean="0"/>
              <a:t>สงัด อุทรานันท์. (2530). </a:t>
            </a:r>
            <a:r>
              <a:rPr lang="th-TH" sz="2000" b="1" smtClean="0"/>
              <a:t>การนิเทศการศึกษา หลักการ ทฤษฎีและปฏิบัติ.</a:t>
            </a:r>
            <a:r>
              <a:rPr lang="th-TH" sz="2000" smtClean="0"/>
              <a:t> กรุงเทพมหานคร</a:t>
            </a:r>
            <a:r>
              <a:rPr lang="en-US" sz="2000" smtClean="0"/>
              <a:t>:</a:t>
            </a:r>
            <a:r>
              <a:rPr lang="th-TH" sz="2000" smtClean="0"/>
              <a:t> โรงพิมพ์มิตรสยาม.</a:t>
            </a:r>
          </a:p>
          <a:p>
            <a:pPr eaLnBrk="1" hangingPunct="1">
              <a:defRPr/>
            </a:pPr>
            <a:r>
              <a:rPr lang="th-TH" sz="2000" smtClean="0"/>
              <a:t> สถาบัน กศน. ภาคเหนือ (2551). </a:t>
            </a:r>
            <a:r>
              <a:rPr lang="th-TH" sz="2000" b="1" smtClean="0"/>
              <a:t>คู่มือเตรียมการรับการประเมินคุณภาพการศึกษา ศูนย์การศึกษานอกระบบและ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th-TH" sz="2000" b="1" smtClean="0"/>
              <a:t>              การศึกษาตาม</a:t>
            </a:r>
            <a:r>
              <a:rPr lang="th-TH" sz="2000" smtClean="0"/>
              <a:t> </a:t>
            </a:r>
            <a:r>
              <a:rPr lang="th-TH" sz="2000" b="1" smtClean="0"/>
              <a:t>อัธยาศัย.</a:t>
            </a:r>
            <a:r>
              <a:rPr lang="th-TH" sz="2000" smtClean="0"/>
              <a:t> สำปาง</a:t>
            </a:r>
            <a:r>
              <a:rPr lang="en-US" sz="2000" smtClean="0"/>
              <a:t> :</a:t>
            </a:r>
            <a:r>
              <a:rPr lang="th-TH" sz="2000" smtClean="0"/>
              <a:t> สถาบัน กศน. ภาคเหนือ </a:t>
            </a:r>
            <a:r>
              <a:rPr lang="th-TH" sz="1800" smtClean="0"/>
              <a:t> </a:t>
            </a:r>
          </a:p>
          <a:p>
            <a:pPr eaLnBrk="1" hangingPunct="1">
              <a:defRPr/>
            </a:pPr>
            <a:r>
              <a:rPr lang="th-TH" sz="2400" b="1" smtClean="0">
                <a:latin typeface="Angsana New" pitchFamily="18" charset="-34"/>
                <a:hlinkClick r:id="rId2"/>
              </a:rPr>
              <a:t>http://www.lrc.state.ky.us/kar/201/023/070.htm</a:t>
            </a:r>
            <a:endParaRPr lang="th-TH" sz="2400" b="1" smtClean="0">
              <a:latin typeface="Angsana New" pitchFamily="18" charset="-34"/>
            </a:endParaRPr>
          </a:p>
          <a:p>
            <a:pPr eaLnBrk="1" hangingPunct="1">
              <a:defRPr/>
            </a:pPr>
            <a:r>
              <a:rPr lang="th-TH" sz="2000" b="1" smtClean="0"/>
              <a:t>มิสสุภาวดี เหลี่ยวเจริญ การนิเทศภายใน : หลากหลายวิธีในการปฏิบัติ</a:t>
            </a:r>
            <a:r>
              <a:rPr lang="th-TH" sz="2000" smtClean="0"/>
              <a:t> </a:t>
            </a:r>
            <a:r>
              <a:rPr lang="th-TH" sz="2000" b="1" smtClean="0">
                <a:latin typeface="Angsana New" pitchFamily="18" charset="-34"/>
                <a:hlinkClick r:id="rId3"/>
              </a:rPr>
              <a:t>http://nitad.wordpress.com/2008/02/25</a:t>
            </a:r>
            <a:endParaRPr lang="th-TH" sz="2000" b="1" smtClean="0">
              <a:latin typeface="Angsana New" pitchFamily="18" charset="-34"/>
            </a:endParaRPr>
          </a:p>
          <a:p>
            <a:pPr eaLnBrk="1" hangingPunct="1">
              <a:defRPr/>
            </a:pPr>
            <a:r>
              <a:rPr lang="en-US" altLang="zh-CN" sz="2000" b="1" smtClean="0">
                <a:latin typeface="Angsana New" pitchFamily="18" charset="-34"/>
                <a:ea typeface="SimSun" pitchFamily="2" charset="-122"/>
                <a:hlinkClick r:id="rId4"/>
              </a:rPr>
              <a:t>http://nites.kan2.go.th/ts/s.ppt</a:t>
            </a:r>
            <a:r>
              <a:rPr lang="th-TH" altLang="zh-CN" sz="2000" smtClean="0"/>
              <a:t> </a:t>
            </a:r>
          </a:p>
          <a:p>
            <a:pPr eaLnBrk="1" hangingPunct="1">
              <a:defRPr/>
            </a:pPr>
            <a:r>
              <a:rPr lang="th-TH" sz="2000" b="1" smtClean="0"/>
              <a:t>รัชนี สุวรรณเกสร จะเริ่มต้นดำเนินการนิเทศภายในอย่างไร </a:t>
            </a:r>
            <a:r>
              <a:rPr lang="th-TH" sz="2000" b="1" smtClean="0">
                <a:latin typeface="Angsana New" pitchFamily="18" charset="-34"/>
                <a:hlinkClick r:id="rId5"/>
              </a:rPr>
              <a:t>http://gotoknow.org/blog/rutchanee/192769</a:t>
            </a:r>
            <a:endParaRPr lang="th-TH" sz="2000" b="1" smtClean="0">
              <a:latin typeface="Angsana New" pitchFamily="18" charset="-34"/>
            </a:endParaRPr>
          </a:p>
          <a:p>
            <a:pPr eaLnBrk="1" hangingPunct="1">
              <a:defRPr/>
            </a:pPr>
            <a:r>
              <a:rPr lang="th-TH" sz="2000" b="1" smtClean="0">
                <a:latin typeface="Angsana New" pitchFamily="18" charset="-34"/>
                <a:hlinkClick r:id="rId6"/>
              </a:rPr>
              <a:t>http://www.pck1.go.th/khoaman/download/nited.doc</a:t>
            </a:r>
            <a:endParaRPr lang="th-TH" sz="2000" b="1" smtClean="0">
              <a:latin typeface="Angsana New" pitchFamily="18" charset="-34"/>
            </a:endParaRPr>
          </a:p>
          <a:p>
            <a:pPr eaLnBrk="1" hangingPunct="1">
              <a:defRPr/>
            </a:pPr>
            <a:r>
              <a:rPr lang="th-TH" sz="2000" b="1" smtClean="0">
                <a:latin typeface="Angsana New" pitchFamily="18" charset="-34"/>
              </a:rPr>
              <a:t>Allan A. Glatthorn.1984</a:t>
            </a:r>
            <a:r>
              <a:rPr lang="th-TH" sz="2000" smtClean="0">
                <a:latin typeface="Angsana New" pitchFamily="18" charset="-34"/>
              </a:rPr>
              <a:t>  (อ้างถึงใน วัชรา เล่าเรียนดี ,2545:137-150) </a:t>
            </a:r>
          </a:p>
          <a:p>
            <a:pPr eaLnBrk="1" hangingPunct="1">
              <a:defRPr/>
            </a:pPr>
            <a:r>
              <a:rPr lang="en-US" sz="2400" smtClean="0">
                <a:latin typeface="Angsana New" pitchFamily="18" charset="-34"/>
              </a:rPr>
              <a:t>http://www.coachingsupervisionacademy.com/supervision/supervision</a:t>
            </a:r>
            <a:endParaRPr lang="th-TH" sz="2400" smtClean="0">
              <a:latin typeface="Angsana New" pitchFamily="18" charset="-34"/>
            </a:endParaRPr>
          </a:p>
          <a:p>
            <a:pPr eaLnBrk="1" hangingPunct="1">
              <a:defRPr/>
            </a:pPr>
            <a:r>
              <a:rPr lang="en-US" sz="1600" i="1" smtClean="0"/>
              <a:t>http://www.maqweb.org/maqslides/powerpoint/.../</a:t>
            </a:r>
            <a:r>
              <a:rPr lang="en-US" sz="1600" b="1" i="1" smtClean="0"/>
              <a:t>supervision</a:t>
            </a:r>
            <a:r>
              <a:rPr lang="en-US" sz="1600" i="1" smtClean="0"/>
              <a:t>/super.pdf</a:t>
            </a:r>
            <a:r>
              <a:rPr lang="en-US" sz="1600" smtClean="0"/>
              <a:t> </a:t>
            </a:r>
          </a:p>
          <a:p>
            <a:pPr eaLnBrk="1" hangingPunct="1">
              <a:defRPr/>
            </a:pPr>
            <a:r>
              <a:rPr lang="en-US" sz="1600" i="1" smtClean="0"/>
              <a:t>http://www.facebook.com/.../</a:t>
            </a:r>
            <a:r>
              <a:rPr lang="th-TH" sz="1600" i="1" smtClean="0"/>
              <a:t>ศูนย์พัฒนา</a:t>
            </a:r>
            <a:r>
              <a:rPr lang="th-TH" sz="1600" b="1" i="1" smtClean="0"/>
              <a:t>การนิเทศการ</a:t>
            </a:r>
            <a:r>
              <a:rPr lang="th-TH" sz="1600" i="1" smtClean="0"/>
              <a:t>ศึกษาขั้นพื้นฐาน.../ </a:t>
            </a:r>
            <a:r>
              <a:rPr lang="th-TH" sz="1600" b="1" i="1" smtClean="0"/>
              <a:t>การนิเทศแนวใหม่</a:t>
            </a:r>
            <a:r>
              <a:rPr lang="en-US" sz="1600" i="1" smtClean="0"/>
              <a:t>-</a:t>
            </a:r>
            <a:r>
              <a:rPr lang="th-TH" sz="1600" i="1" smtClean="0"/>
              <a:t>กลไกปฏิรูป</a:t>
            </a:r>
            <a:r>
              <a:rPr lang="th-TH" sz="1600" b="1" i="1" smtClean="0"/>
              <a:t>การ</a:t>
            </a:r>
            <a:r>
              <a:rPr lang="th-TH" sz="1600" i="1" smtClean="0"/>
              <a:t>ศึกษา/</a:t>
            </a:r>
            <a:r>
              <a:rPr lang="en-US" sz="1600" i="1" smtClean="0"/>
              <a:t>188450044499165</a:t>
            </a:r>
          </a:p>
          <a:p>
            <a:pPr eaLnBrk="1" hangingPunct="1">
              <a:defRPr/>
            </a:pPr>
            <a:endParaRPr lang="en-US" sz="1600" smtClean="0"/>
          </a:p>
          <a:p>
            <a:pPr eaLnBrk="1" hangingPunct="1">
              <a:defRPr/>
            </a:pPr>
            <a:endParaRPr lang="th-TH" sz="1100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76200"/>
          </a:xfrm>
        </p:spPr>
        <p:txBody>
          <a:bodyPr/>
          <a:lstStyle/>
          <a:p>
            <a:pPr eaLnBrk="1" hangingPunct="1">
              <a:defRPr/>
            </a:pPr>
            <a:endParaRPr lang="th-TH" sz="4000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304800"/>
            <a:ext cx="8229600" cy="6400800"/>
          </a:xfrm>
        </p:spPr>
        <p:txBody>
          <a:bodyPr/>
          <a:lstStyle/>
          <a:p>
            <a:pPr eaLnBrk="1" hangingPunct="1">
              <a:defRPr/>
            </a:pPr>
            <a:endParaRPr lang="th-TH" altLang="zh-CN" sz="2800" smtClean="0">
              <a:latin typeface="Angsana New" pitchFamily="18" charset="-34"/>
            </a:endParaRPr>
          </a:p>
          <a:p>
            <a:pPr eaLnBrk="1" hangingPunct="1">
              <a:defRPr/>
            </a:pPr>
            <a:r>
              <a:rPr lang="th-TH" altLang="zh-CN" sz="3600" b="1" smtClean="0">
                <a:latin typeface="Angsana New" pitchFamily="18" charset="-34"/>
              </a:rPr>
              <a:t>ในต้นปี 1990 ทั่วโลกเน้นการพัฒนาคุณภาพการศึกษา ทำให้คนหันกลับมาสนใจถึงการกำกับ ดูแล และการนิเทศ ประเทศส่วนใหญ่ปรับกระบวนการบริหารการศึกษาใหม่ โดยพัฒนาระบบการนิเทศให้เป็นส่วนหนึ่งของกระบวนการการบริหารการศึกษา เพื่อสนับสนุน</a:t>
            </a:r>
            <a:r>
              <a:rPr lang="th-TH" altLang="zh-CN" sz="3600" b="1" smtClean="0">
                <a:solidFill>
                  <a:srgbClr val="FFCC66"/>
                </a:solidFill>
                <a:latin typeface="Angsana New" pitchFamily="18" charset="-34"/>
              </a:rPr>
              <a:t>การพัฒนาคุณภาพการศึกษา</a:t>
            </a:r>
            <a:r>
              <a:rPr lang="th-TH" altLang="zh-CN" sz="3600" b="1" smtClean="0">
                <a:latin typeface="Angsana New" pitchFamily="18" charset="-34"/>
              </a:rPr>
              <a:t> เพื่อให้สถานศึกษาสามารถเป็นนิติบุคคล (</a:t>
            </a:r>
            <a:r>
              <a:rPr lang="en-US" altLang="zh-CN" sz="3600" b="1" smtClean="0">
                <a:latin typeface="Angsana New" pitchFamily="18" charset="-34"/>
                <a:ea typeface="SimSun" pitchFamily="2" charset="-122"/>
              </a:rPr>
              <a:t>autonomous)</a:t>
            </a:r>
            <a:r>
              <a:rPr lang="th-TH" altLang="zh-CN" sz="3600" b="1" smtClean="0">
                <a:latin typeface="Angsana New" pitchFamily="18" charset="-34"/>
              </a:rPr>
              <a:t> และพัฒนาคุณภาพการศึกษาให้</a:t>
            </a:r>
            <a:r>
              <a:rPr lang="th-TH" altLang="zh-CN" sz="3600" b="1" smtClean="0">
                <a:solidFill>
                  <a:srgbClr val="FFCC66"/>
                </a:solidFill>
                <a:latin typeface="Angsana New" pitchFamily="18" charset="-34"/>
              </a:rPr>
              <a:t>ได้มาตรฐานตามเกณฑ์</a:t>
            </a:r>
            <a:r>
              <a:rPr lang="th-TH" altLang="zh-CN" sz="3600" b="1" smtClean="0">
                <a:latin typeface="Angsana New" pitchFamily="18" charset="-34"/>
              </a:rPr>
              <a:t>ที่แต่ละประเทศกำหนดไว้ ยกเว้นบางประเทศ เช่น จีน สวีเดน เป็นต้น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altLang="zh-CN" sz="3600" b="1" smtClean="0">
              <a:latin typeface="Angsana New" pitchFamily="18" charset="-34"/>
              <a:ea typeface="SimSun" pitchFamily="2" charset="-122"/>
            </a:endParaRPr>
          </a:p>
          <a:p>
            <a:pPr eaLnBrk="1" hangingPunct="1">
              <a:defRPr/>
            </a:pPr>
            <a:endParaRPr lang="en-US" altLang="zh-CN" sz="3600" b="1" smtClean="0">
              <a:latin typeface="Angsana New" pitchFamily="18" charset="-34"/>
              <a:ea typeface="SimSun" pitchFamily="2" charset="-122"/>
            </a:endParaRPr>
          </a:p>
        </p:txBody>
      </p:sp>
      <p:pic>
        <p:nvPicPr>
          <p:cNvPr id="6148" name="Picture 4" descr="dice2"/>
          <p:cNvPicPr>
            <a:picLocks noChangeAspect="1" noChangeArrowheads="1" noCro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467600" y="5486400"/>
            <a:ext cx="666750" cy="4762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gradFill rotWithShape="1">
            <a:gsLst>
              <a:gs pos="0">
                <a:schemeClr val="folHlink"/>
              </a:gs>
              <a:gs pos="50000">
                <a:schemeClr val="hlink"/>
              </a:gs>
              <a:gs pos="100000">
                <a:schemeClr val="folHlink"/>
              </a:gs>
            </a:gsLst>
            <a:lin ang="5400000" scaled="1"/>
          </a:gradFill>
        </p:spPr>
        <p:txBody>
          <a:bodyPr/>
          <a:lstStyle/>
          <a:p>
            <a:pPr eaLnBrk="1" hangingPunct="1">
              <a:defRPr/>
            </a:pPr>
            <a:r>
              <a:rPr lang="th-TH" sz="4000" b="1" smtClean="0">
                <a:solidFill>
                  <a:srgbClr val="000066"/>
                </a:solidFill>
              </a:rPr>
              <a:t>แนวคิดการนิเทศการศึกษา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524000"/>
            <a:ext cx="8229600" cy="49831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th-TH" b="1" smtClean="0">
                <a:solidFill>
                  <a:srgbClr val="FFC000"/>
                </a:solidFill>
                <a:latin typeface="Angsana New" pitchFamily="18" charset="-34"/>
              </a:rPr>
              <a:t>ความหมายของการนิเทศการศึกษา </a:t>
            </a:r>
            <a:r>
              <a:rPr lang="th-TH" b="1" smtClean="0">
                <a:latin typeface="Angsana New" pitchFamily="18" charset="-34"/>
              </a:rPr>
              <a:t>มีหลากหลาย  อาทิ การตรวจราชการ การควบคุม การประเมิน การให้คำปรึกษา การช่วยเหลือ การสนับสนุนผู้บริหารสถานศึกษา ครู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th-TH" b="1" smtClean="0">
                <a:solidFill>
                  <a:srgbClr val="29B8FF"/>
                </a:solidFill>
                <a:latin typeface="Angsana New" pitchFamily="18" charset="-34"/>
              </a:rPr>
              <a:t>ขอบเขตของการนิเทศการศึกษา </a:t>
            </a:r>
            <a:r>
              <a:rPr lang="th-TH" b="1" smtClean="0">
                <a:latin typeface="Angsana New" pitchFamily="18" charset="-34"/>
              </a:rPr>
              <a:t>เช่น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th-TH" b="1" smtClean="0">
                <a:solidFill>
                  <a:srgbClr val="FF00FF"/>
                </a:solidFill>
                <a:latin typeface="Angsana New" pitchFamily="18" charset="-34"/>
              </a:rPr>
              <a:t>การนิเทศภายนอก (</a:t>
            </a:r>
            <a:r>
              <a:rPr lang="en-US" b="1" smtClean="0">
                <a:solidFill>
                  <a:srgbClr val="FF00FF"/>
                </a:solidFill>
                <a:latin typeface="Angsana New" pitchFamily="18" charset="-34"/>
              </a:rPr>
              <a:t>E</a:t>
            </a:r>
            <a:r>
              <a:rPr lang="th-TH" b="1" smtClean="0">
                <a:solidFill>
                  <a:srgbClr val="FF00FF"/>
                </a:solidFill>
                <a:latin typeface="Angsana New" pitchFamily="18" charset="-34"/>
              </a:rPr>
              <a:t>xternal </a:t>
            </a:r>
            <a:r>
              <a:rPr lang="en-US" b="1" smtClean="0">
                <a:solidFill>
                  <a:srgbClr val="FF00FF"/>
                </a:solidFill>
                <a:latin typeface="Angsana New" pitchFamily="18" charset="-34"/>
              </a:rPr>
              <a:t>S</a:t>
            </a:r>
            <a:r>
              <a:rPr lang="th-TH" b="1" smtClean="0">
                <a:solidFill>
                  <a:srgbClr val="FF00FF"/>
                </a:solidFill>
                <a:latin typeface="Angsana New" pitchFamily="18" charset="-34"/>
              </a:rPr>
              <a:t>upervision)</a:t>
            </a:r>
            <a:r>
              <a:rPr lang="th-TH" b="1" smtClean="0">
                <a:latin typeface="Angsana New" pitchFamily="18" charset="-34"/>
              </a:rPr>
              <a:t> ในบทบาทของการตรวจราชการ การนิเทศ การให้คำปรึกษา คำแนะนำ การประสานงาน การอำนวยความสะดวก การเยี่ยมเยียน การให้กำลังใจ  เพื่อให้บรรลุเป้าหมายของการจัดการศึกษา โดยจะทำหน้าที่อยู่ภายนอกสถานศึกษา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th-TH" b="1" smtClean="0">
                <a:solidFill>
                  <a:srgbClr val="92D050"/>
                </a:solidFill>
                <a:latin typeface="Angsana New" pitchFamily="18" charset="-34"/>
              </a:rPr>
              <a:t>การนิเทศภายใน ( </a:t>
            </a:r>
            <a:r>
              <a:rPr lang="en-US" b="1" smtClean="0">
                <a:solidFill>
                  <a:srgbClr val="92D050"/>
                </a:solidFill>
                <a:latin typeface="Angsana New" pitchFamily="18" charset="-34"/>
              </a:rPr>
              <a:t>Internal Supervision</a:t>
            </a:r>
            <a:r>
              <a:rPr lang="th-TH" b="1" smtClean="0">
                <a:solidFill>
                  <a:srgbClr val="92D050"/>
                </a:solidFill>
                <a:latin typeface="Angsana New" pitchFamily="18" charset="-34"/>
              </a:rPr>
              <a:t>)</a:t>
            </a:r>
            <a:r>
              <a:rPr lang="th-TH" b="1" smtClean="0">
                <a:latin typeface="Angsana New" pitchFamily="18" charset="-34"/>
              </a:rPr>
              <a:t> เป็นการนิเทศโดยผู้บริหารและคณะเพื่อพัฒนาบุคลากร ภายในหน่วยงาน สถานศึกษา เป็นต้น</a:t>
            </a:r>
          </a:p>
          <a:p>
            <a:pPr eaLnBrk="1" hangingPunct="1">
              <a:lnSpc>
                <a:spcPct val="80000"/>
              </a:lnSpc>
              <a:defRPr/>
            </a:pPr>
            <a:endParaRPr lang="th-TH" b="1" smtClean="0">
              <a:latin typeface="Angsana New" pitchFamily="18" charset="-34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th-TH" sz="800" smtClean="0"/>
              <a:t>                                                                    </a:t>
            </a:r>
          </a:p>
        </p:txBody>
      </p:sp>
      <p:pic>
        <p:nvPicPr>
          <p:cNvPr id="7172" name="Picture 4" descr="RAINBOWBLK"/>
          <p:cNvPicPr>
            <a:picLocks noChangeAspect="1" noChangeArrowheads="1" noCro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33400" y="457200"/>
            <a:ext cx="838200" cy="762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1600200" y="457200"/>
            <a:ext cx="5410200" cy="584200"/>
          </a:xfrm>
          <a:prstGeom prst="rect">
            <a:avLst/>
          </a:prstGeom>
          <a:solidFill>
            <a:srgbClr val="66FFF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3200" b="1">
                <a:solidFill>
                  <a:srgbClr val="000066"/>
                </a:solidFill>
                <a:latin typeface="Times New Roman" pitchFamily="18" charset="0"/>
              </a:rPr>
              <a:t>ระบบนิเทศการศึกษา กศน.</a:t>
            </a:r>
          </a:p>
        </p:txBody>
      </p:sp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228600" y="2057400"/>
            <a:ext cx="1295400" cy="528638"/>
          </a:xfrm>
          <a:prstGeom prst="rect">
            <a:avLst/>
          </a:prstGeom>
          <a:gradFill rotWithShape="1">
            <a:gsLst>
              <a:gs pos="0">
                <a:srgbClr val="FFFF99"/>
              </a:gs>
              <a:gs pos="50000">
                <a:schemeClr val="folHlink"/>
              </a:gs>
              <a:gs pos="100000">
                <a:srgbClr val="FFFF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h-TH" sz="2800" b="1">
                <a:solidFill>
                  <a:srgbClr val="000066"/>
                </a:solidFill>
                <a:latin typeface="Times New Roman" pitchFamily="18" charset="0"/>
              </a:rPr>
              <a:t>ปัจจัยป้อน</a:t>
            </a: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2362200" y="2057400"/>
            <a:ext cx="1600200" cy="528638"/>
          </a:xfrm>
          <a:prstGeom prst="rect">
            <a:avLst/>
          </a:prstGeom>
          <a:gradFill rotWithShape="1">
            <a:gsLst>
              <a:gs pos="0">
                <a:srgbClr val="FF00FF"/>
              </a:gs>
              <a:gs pos="50000">
                <a:schemeClr val="tx2"/>
              </a:gs>
              <a:gs pos="100000">
                <a:srgbClr val="FF00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h-TH" sz="2800" b="1">
                <a:solidFill>
                  <a:srgbClr val="000066"/>
                </a:solidFill>
                <a:latin typeface="Times New Roman" pitchFamily="18" charset="0"/>
              </a:rPr>
              <a:t>กระบวนการ</a:t>
            </a: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4648200" y="2057400"/>
            <a:ext cx="1511300" cy="528638"/>
          </a:xfrm>
          <a:prstGeom prst="rect">
            <a:avLst/>
          </a:prstGeom>
          <a:gradFill rotWithShape="1">
            <a:gsLst>
              <a:gs pos="0">
                <a:srgbClr val="6600FF"/>
              </a:gs>
              <a:gs pos="50000">
                <a:srgbClr val="F9FC90"/>
              </a:gs>
              <a:gs pos="100000">
                <a:srgbClr val="6600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 b="1">
                <a:solidFill>
                  <a:srgbClr val="000066"/>
                </a:solidFill>
                <a:latin typeface="Times New Roman" pitchFamily="18" charset="0"/>
              </a:rPr>
              <a:t>ผลผลิต</a:t>
            </a: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7308850" y="2060575"/>
            <a:ext cx="1296988" cy="528638"/>
          </a:xfrm>
          <a:prstGeom prst="rect">
            <a:avLst/>
          </a:prstGeom>
          <a:gradFill rotWithShape="1">
            <a:gsLst>
              <a:gs pos="0">
                <a:srgbClr val="FF6600"/>
              </a:gs>
              <a:gs pos="50000">
                <a:schemeClr val="tx2"/>
              </a:gs>
              <a:gs pos="100000">
                <a:srgbClr val="FF66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h-TH" sz="2800" b="1">
                <a:solidFill>
                  <a:srgbClr val="000066"/>
                </a:solidFill>
                <a:latin typeface="Times New Roman" pitchFamily="18" charset="0"/>
              </a:rPr>
              <a:t>ผลกระทบ</a:t>
            </a: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3708400" y="5949950"/>
            <a:ext cx="1944688" cy="531813"/>
          </a:xfrm>
          <a:prstGeom prst="rect">
            <a:avLst/>
          </a:prstGeom>
          <a:gradFill rotWithShape="1">
            <a:gsLst>
              <a:gs pos="0">
                <a:srgbClr val="008000"/>
              </a:gs>
              <a:gs pos="50000">
                <a:srgbClr val="FFFF99"/>
              </a:gs>
              <a:gs pos="100000">
                <a:srgbClr val="008000"/>
              </a:gs>
            </a:gsLst>
            <a:lin ang="5400000" scaled="1"/>
          </a:gra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 b="1">
                <a:solidFill>
                  <a:srgbClr val="000066"/>
                </a:solidFill>
                <a:latin typeface="Times New Roman" pitchFamily="18" charset="0"/>
              </a:rPr>
              <a:t>ข้อมูลย้อนกลับ</a:t>
            </a: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115888" y="2719388"/>
            <a:ext cx="2093912" cy="383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chemeClr val="bg1"/>
                </a:solidFill>
                <a:latin typeface="Times New Roman" pitchFamily="18" charset="0"/>
              </a:rPr>
              <a:t>- </a:t>
            </a:r>
            <a:r>
              <a:rPr lang="th-TH" sz="2400" b="1">
                <a:latin typeface="Times New Roman" pitchFamily="18" charset="0"/>
              </a:rPr>
              <a:t>ผู้นิเทศ</a:t>
            </a:r>
            <a:endParaRPr lang="en-US" sz="2400" b="1">
              <a:latin typeface="Times New Roman" pitchFamily="18" charset="0"/>
            </a:endParaRPr>
          </a:p>
          <a:p>
            <a:pPr>
              <a:spcBef>
                <a:spcPct val="50000"/>
              </a:spcBef>
              <a:buFontTx/>
              <a:buChar char="-"/>
            </a:pPr>
            <a:r>
              <a:rPr lang="th-TH" sz="2400" b="1">
                <a:latin typeface="Times New Roman" pitchFamily="18" charset="0"/>
              </a:rPr>
              <a:t> ผู้บริหาร 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th-TH" sz="2400" b="1">
                <a:latin typeface="Times New Roman" pitchFamily="18" charset="0"/>
              </a:rPr>
              <a:t> ครู กศน</a:t>
            </a:r>
            <a:r>
              <a:rPr lang="en-US" sz="2400" b="1">
                <a:latin typeface="Times New Roman" pitchFamily="18" charset="0"/>
              </a:rPr>
              <a:t>.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th-TH" sz="2400" b="1"/>
              <a:t> สื่อนิเทศ 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th-TH" sz="2400" b="1"/>
              <a:t>ฯลฯ</a:t>
            </a:r>
            <a:endParaRPr lang="en-US" sz="2400" b="1"/>
          </a:p>
          <a:p>
            <a:pPr>
              <a:spcBef>
                <a:spcPct val="50000"/>
              </a:spcBef>
            </a:pPr>
            <a:endParaRPr lang="en-US" sz="2400" b="1">
              <a:latin typeface="Times New Roman" pitchFamily="18" charset="0"/>
            </a:endParaRPr>
          </a:p>
          <a:p>
            <a:pPr>
              <a:spcBef>
                <a:spcPct val="50000"/>
              </a:spcBef>
              <a:buFontTx/>
              <a:buChar char="-"/>
            </a:pPr>
            <a:endParaRPr lang="th-TH" sz="2800" b="1">
              <a:latin typeface="Times New Roman" pitchFamily="18" charset="0"/>
            </a:endParaRP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2409825" y="2719388"/>
            <a:ext cx="1552575" cy="307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-"/>
            </a:pPr>
            <a:r>
              <a:rPr lang="th-TH" sz="2400" b="1">
                <a:latin typeface="Times New Roman" pitchFamily="18" charset="0"/>
              </a:rPr>
              <a:t>รูปแบบการ     นิเทศ</a:t>
            </a:r>
          </a:p>
          <a:p>
            <a:pPr>
              <a:spcBef>
                <a:spcPct val="50000"/>
              </a:spcBef>
            </a:pPr>
            <a:r>
              <a:rPr lang="th-TH" sz="2400" b="1">
                <a:latin typeface="Times New Roman" pitchFamily="18" charset="0"/>
              </a:rPr>
              <a:t>- วิธีการนิเทศ</a:t>
            </a:r>
            <a:endParaRPr lang="en-US" sz="2400" b="1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th-TH" sz="2400" b="1">
                <a:latin typeface="Times New Roman" pitchFamily="18" charset="0"/>
              </a:rPr>
              <a:t>- เทคนิคการ</a:t>
            </a:r>
            <a:r>
              <a:rPr lang="th-TH" sz="2800" b="1">
                <a:latin typeface="Times New Roman" pitchFamily="18" charset="0"/>
              </a:rPr>
              <a:t> นิเทศ</a:t>
            </a:r>
            <a:r>
              <a:rPr lang="en-US" sz="2800" b="1">
                <a:latin typeface="Times New Roman" pitchFamily="18" charset="0"/>
              </a:rPr>
              <a:t> </a:t>
            </a:r>
          </a:p>
          <a:p>
            <a:pPr>
              <a:spcBef>
                <a:spcPct val="50000"/>
              </a:spcBef>
            </a:pPr>
            <a:endParaRPr lang="th-TH" sz="2800" b="1">
              <a:latin typeface="Times New Roman" pitchFamily="18" charset="0"/>
            </a:endParaRPr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4705350" y="2743200"/>
            <a:ext cx="1728788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-"/>
            </a:pPr>
            <a:r>
              <a:rPr lang="th-TH" sz="2400" b="1">
                <a:latin typeface="Times New Roman" pitchFamily="18" charset="0"/>
              </a:rPr>
              <a:t>พฤติกรรมการจัดการเรียนรู้ของครูเปลี่ยน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th-TH" sz="2400" b="1">
                <a:latin typeface="Times New Roman" pitchFamily="18" charset="0"/>
              </a:rPr>
              <a:t>ผลการปฏิบัติงานของบุคลากรดีขึ้น</a:t>
            </a:r>
            <a:r>
              <a:rPr lang="th-TH" sz="2800" b="1">
                <a:solidFill>
                  <a:schemeClr val="bg1"/>
                </a:solidFill>
                <a:latin typeface="Times New Roman" pitchFamily="18" charset="0"/>
              </a:rPr>
              <a:t>  </a:t>
            </a: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6642100" y="2781300"/>
            <a:ext cx="2349500" cy="283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000">
                <a:latin typeface="Times New Roman" pitchFamily="18" charset="0"/>
              </a:rPr>
              <a:t>-</a:t>
            </a:r>
            <a:r>
              <a:rPr lang="th-TH" sz="2400" b="1">
                <a:latin typeface="Times New Roman" pitchFamily="18" charset="0"/>
              </a:rPr>
              <a:t>ผลสัมฤทธิ์ของผู้เรียนสูงขึ้น</a:t>
            </a:r>
            <a:endParaRPr lang="en-US" sz="2400" b="1">
              <a:latin typeface="Times New Roman" pitchFamily="18" charset="0"/>
            </a:endParaRPr>
          </a:p>
          <a:p>
            <a:pPr>
              <a:spcBef>
                <a:spcPct val="50000"/>
              </a:spcBef>
              <a:buFontTx/>
              <a:buChar char="-"/>
            </a:pPr>
            <a:r>
              <a:rPr lang="th-TH" sz="2400" b="1">
                <a:latin typeface="Times New Roman" pitchFamily="18" charset="0"/>
              </a:rPr>
              <a:t>ผลการปฏิบัติงานของ </a:t>
            </a:r>
          </a:p>
          <a:p>
            <a:pPr>
              <a:spcBef>
                <a:spcPct val="50000"/>
              </a:spcBef>
            </a:pPr>
            <a:r>
              <a:rPr lang="th-TH" sz="2400" b="1">
                <a:latin typeface="Times New Roman" pitchFamily="18" charset="0"/>
              </a:rPr>
              <a:t> ผู้เรียนดีขึ้น</a:t>
            </a:r>
            <a:endParaRPr lang="en-US" sz="2400" b="1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-</a:t>
            </a:r>
            <a:r>
              <a:rPr lang="th-TH" sz="2400" b="1">
                <a:latin typeface="Times New Roman" pitchFamily="18" charset="0"/>
              </a:rPr>
              <a:t>พฤติกรรมของผู้เรียนเปลี่ยนแปลง</a:t>
            </a:r>
          </a:p>
        </p:txBody>
      </p:sp>
      <p:cxnSp>
        <p:nvCxnSpPr>
          <p:cNvPr id="8204" name="AutoShape 12"/>
          <p:cNvCxnSpPr>
            <a:cxnSpLocks noChangeShapeType="1"/>
          </p:cNvCxnSpPr>
          <p:nvPr/>
        </p:nvCxnSpPr>
        <p:spPr bwMode="auto">
          <a:xfrm rot="5400000" flipV="1">
            <a:off x="4301331" y="-1481931"/>
            <a:ext cx="3175" cy="7081838"/>
          </a:xfrm>
          <a:prstGeom prst="bentConnector3">
            <a:avLst>
              <a:gd name="adj1" fmla="val -15085773"/>
            </a:avLst>
          </a:prstGeom>
          <a:noFill/>
          <a:ln w="9525">
            <a:solidFill>
              <a:schemeClr val="tx1"/>
            </a:solidFill>
            <a:miter lim="800000"/>
            <a:headEnd type="triangle" w="med" len="med"/>
            <a:tailEnd type="triangle" w="med" len="med"/>
          </a:ln>
        </p:spPr>
      </p:cxnSp>
      <p:sp>
        <p:nvSpPr>
          <p:cNvPr id="8205" name="Line 13"/>
          <p:cNvSpPr>
            <a:spLocks noChangeShapeType="1"/>
          </p:cNvSpPr>
          <p:nvPr/>
        </p:nvSpPr>
        <p:spPr bwMode="auto">
          <a:xfrm>
            <a:off x="3162300" y="1628775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8206" name="Line 14"/>
          <p:cNvSpPr>
            <a:spLocks noChangeShapeType="1"/>
          </p:cNvSpPr>
          <p:nvPr/>
        </p:nvSpPr>
        <p:spPr bwMode="auto">
          <a:xfrm>
            <a:off x="5435600" y="1628775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8207" name="Line 16"/>
          <p:cNvSpPr>
            <a:spLocks noChangeShapeType="1"/>
          </p:cNvSpPr>
          <p:nvPr/>
        </p:nvSpPr>
        <p:spPr bwMode="auto">
          <a:xfrm>
            <a:off x="5692775" y="6207125"/>
            <a:ext cx="4333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8208" name="Line 17"/>
          <p:cNvSpPr>
            <a:spLocks noChangeShapeType="1"/>
          </p:cNvSpPr>
          <p:nvPr/>
        </p:nvSpPr>
        <p:spPr bwMode="auto">
          <a:xfrm>
            <a:off x="3224213" y="6207125"/>
            <a:ext cx="4333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8209" name="Line 18"/>
          <p:cNvSpPr>
            <a:spLocks noChangeShapeType="1"/>
          </p:cNvSpPr>
          <p:nvPr/>
        </p:nvSpPr>
        <p:spPr bwMode="auto">
          <a:xfrm flipV="1">
            <a:off x="6126163" y="5199063"/>
            <a:ext cx="0" cy="1008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8210" name="Line 19"/>
          <p:cNvSpPr>
            <a:spLocks noChangeShapeType="1"/>
          </p:cNvSpPr>
          <p:nvPr/>
        </p:nvSpPr>
        <p:spPr bwMode="auto">
          <a:xfrm flipV="1">
            <a:off x="3224213" y="5199063"/>
            <a:ext cx="0" cy="1008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20" name="Down Arrow 19"/>
          <p:cNvSpPr/>
          <p:nvPr/>
        </p:nvSpPr>
        <p:spPr>
          <a:xfrm>
            <a:off x="4419600" y="1066800"/>
            <a:ext cx="76200" cy="533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1905000" y="152400"/>
            <a:ext cx="5867400" cy="584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h-TH" sz="3200" b="1">
                <a:solidFill>
                  <a:srgbClr val="000066"/>
                </a:solidFill>
                <a:latin typeface="Times New Roman" pitchFamily="18" charset="0"/>
              </a:rPr>
              <a:t>กระบวนการนิเทศการศึกษา กศน.</a:t>
            </a:r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0" y="1676400"/>
            <a:ext cx="1403350" cy="42545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50000">
                <a:srgbClr val="FCD494"/>
              </a:gs>
              <a:gs pos="100000">
                <a:schemeClr val="accent2"/>
              </a:gs>
            </a:gsLst>
            <a:lin ang="5400000" scaled="1"/>
          </a:gra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h-TH" sz="2000" b="1">
                <a:solidFill>
                  <a:srgbClr val="000066"/>
                </a:solidFill>
                <a:latin typeface="Times New Roman" pitchFamily="18" charset="0"/>
              </a:rPr>
              <a:t>ศึกษานิเทศก์</a:t>
            </a: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1676400" y="1676400"/>
            <a:ext cx="1447800" cy="88265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50000">
                <a:srgbClr val="FDA9F5"/>
              </a:gs>
              <a:gs pos="100000">
                <a:schemeClr val="accent2"/>
              </a:gs>
            </a:gsLst>
            <a:lin ang="5400000" scaled="1"/>
          </a:gra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h-TH" sz="2000" b="1">
                <a:solidFill>
                  <a:srgbClr val="000066"/>
                </a:solidFill>
                <a:latin typeface="Times New Roman" pitchFamily="18" charset="0"/>
              </a:rPr>
              <a:t>กิจกรรมการนิเทศ</a:t>
            </a:r>
          </a:p>
          <a:p>
            <a:pPr algn="ctr">
              <a:spcBef>
                <a:spcPct val="50000"/>
              </a:spcBef>
              <a:defRPr/>
            </a:pPr>
            <a:endParaRPr lang="th-TH" sz="2000" b="1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3355975" y="1670050"/>
            <a:ext cx="1944688" cy="88265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50000">
                <a:srgbClr val="FFFF99"/>
              </a:gs>
              <a:gs pos="100000">
                <a:schemeClr val="accent2"/>
              </a:gs>
            </a:gsLst>
            <a:lin ang="5400000" scaled="1"/>
          </a:gra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h-TH" sz="2000" b="1">
                <a:solidFill>
                  <a:srgbClr val="000066"/>
                </a:solidFill>
                <a:latin typeface="Times New Roman" pitchFamily="18" charset="0"/>
              </a:rPr>
              <a:t>ผู้บริหาร</a:t>
            </a:r>
            <a:endParaRPr lang="en-US" sz="2000" b="1">
              <a:solidFill>
                <a:srgbClr val="000066"/>
              </a:solidFill>
              <a:latin typeface="Times New Roman" pitchFamily="18" charset="0"/>
            </a:endParaRPr>
          </a:p>
          <a:p>
            <a:pPr algn="ctr">
              <a:spcBef>
                <a:spcPct val="50000"/>
              </a:spcBef>
              <a:defRPr/>
            </a:pPr>
            <a:r>
              <a:rPr lang="th-TH" sz="2000" b="1">
                <a:solidFill>
                  <a:srgbClr val="000066"/>
                </a:solidFill>
                <a:latin typeface="Times New Roman" pitchFamily="18" charset="0"/>
              </a:rPr>
              <a:t>ครู กศน.</a:t>
            </a:r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5508625" y="1679575"/>
            <a:ext cx="1728788" cy="730250"/>
          </a:xfrm>
          <a:prstGeom prst="rect">
            <a:avLst/>
          </a:prstGeom>
          <a:gradFill rotWithShape="1">
            <a:gsLst>
              <a:gs pos="0">
                <a:srgbClr val="F54507"/>
              </a:gs>
              <a:gs pos="50000">
                <a:schemeClr val="tx2"/>
              </a:gs>
              <a:gs pos="100000">
                <a:srgbClr val="F54507"/>
              </a:gs>
            </a:gsLst>
            <a:lin ang="5400000" scaled="1"/>
          </a:gra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h-TH" sz="2000" b="1">
                <a:solidFill>
                  <a:srgbClr val="000066"/>
                </a:solidFill>
                <a:latin typeface="Times New Roman" pitchFamily="18" charset="0"/>
              </a:rPr>
              <a:t>เปลี่ยนพฤติกรรมในทางบวก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7497763" y="1676400"/>
            <a:ext cx="1646237" cy="425450"/>
          </a:xfrm>
          <a:prstGeom prst="rect">
            <a:avLst/>
          </a:prstGeom>
          <a:gradFill rotWithShape="1">
            <a:gsLst>
              <a:gs pos="0">
                <a:srgbClr val="FF0066"/>
              </a:gs>
              <a:gs pos="50000">
                <a:srgbClr val="FFFF99"/>
              </a:gs>
              <a:gs pos="100000">
                <a:srgbClr val="FF0066"/>
              </a:gs>
            </a:gsLst>
            <a:lin ang="5400000" scaled="1"/>
          </a:gra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000" b="1">
                <a:solidFill>
                  <a:srgbClr val="000066"/>
                </a:solidFill>
                <a:latin typeface="Times New Roman" pitchFamily="18" charset="0"/>
              </a:rPr>
              <a:t>คุณภาพการศึกษา</a:t>
            </a: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1187450" y="2667000"/>
            <a:ext cx="2012950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-"/>
            </a:pPr>
            <a:r>
              <a:rPr lang="en-US">
                <a:latin typeface="Times New Roman" pitchFamily="18" charset="0"/>
              </a:rPr>
              <a:t> </a:t>
            </a:r>
            <a:r>
              <a:rPr lang="th-TH" sz="2000" b="1">
                <a:latin typeface="Times New Roman" pitchFamily="18" charset="0"/>
              </a:rPr>
              <a:t>สำรวจสภาพปัญหา / ความต้องการ</a:t>
            </a:r>
            <a:r>
              <a:rPr lang="en-US" sz="2000" b="1">
                <a:latin typeface="Times New Roman" pitchFamily="18" charset="0"/>
              </a:rPr>
              <a:t>                            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en-US" sz="2000" b="1">
                <a:latin typeface="Times New Roman" pitchFamily="18" charset="0"/>
              </a:rPr>
              <a:t> </a:t>
            </a:r>
            <a:r>
              <a:rPr lang="th-TH" sz="2000" b="1">
                <a:latin typeface="Times New Roman" pitchFamily="18" charset="0"/>
              </a:rPr>
              <a:t>ระบุ/ลำดับความสำคัญของปัญหา</a:t>
            </a:r>
            <a:endParaRPr lang="en-US" sz="2000" b="1">
              <a:latin typeface="Times New Roman" pitchFamily="18" charset="0"/>
            </a:endParaRPr>
          </a:p>
          <a:p>
            <a:pPr>
              <a:spcBef>
                <a:spcPct val="50000"/>
              </a:spcBef>
              <a:buFontTx/>
              <a:buChar char="-"/>
            </a:pPr>
            <a:r>
              <a:rPr lang="en-US" sz="2000" b="1">
                <a:latin typeface="Times New Roman" pitchFamily="18" charset="0"/>
              </a:rPr>
              <a:t> </a:t>
            </a:r>
            <a:r>
              <a:rPr lang="th-TH" sz="2000" b="1">
                <a:latin typeface="Times New Roman" pitchFamily="18" charset="0"/>
              </a:rPr>
              <a:t>วางแผน</a:t>
            </a:r>
            <a:endParaRPr lang="en-US" sz="2000" b="1">
              <a:latin typeface="Times New Roman" pitchFamily="18" charset="0"/>
            </a:endParaRPr>
          </a:p>
          <a:p>
            <a:pPr>
              <a:spcBef>
                <a:spcPct val="50000"/>
              </a:spcBef>
              <a:buFontTx/>
              <a:buChar char="-"/>
            </a:pPr>
            <a:r>
              <a:rPr lang="en-US" sz="2000" b="1">
                <a:latin typeface="Times New Roman" pitchFamily="18" charset="0"/>
              </a:rPr>
              <a:t> </a:t>
            </a:r>
            <a:r>
              <a:rPr lang="th-TH" sz="2000" b="1">
                <a:latin typeface="Times New Roman" pitchFamily="18" charset="0"/>
              </a:rPr>
              <a:t>สร้างเครื่องมือ</a:t>
            </a:r>
            <a:r>
              <a:rPr lang="en-US" sz="2000" b="1">
                <a:latin typeface="Times New Roman" pitchFamily="18" charset="0"/>
              </a:rPr>
              <a:t>/ </a:t>
            </a:r>
            <a:r>
              <a:rPr lang="th-TH" sz="2000" b="1">
                <a:latin typeface="Times New Roman" pitchFamily="18" charset="0"/>
              </a:rPr>
              <a:t>สื่อนิเทศ</a:t>
            </a:r>
            <a:r>
              <a:rPr lang="en-US" sz="2000" b="1">
                <a:latin typeface="Times New Roman" pitchFamily="18" charset="0"/>
              </a:rPr>
              <a:t>                        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en-US" sz="2000" b="1">
                <a:latin typeface="Times New Roman" pitchFamily="18" charset="0"/>
              </a:rPr>
              <a:t> </a:t>
            </a:r>
            <a:r>
              <a:rPr lang="th-TH" sz="2000" b="1">
                <a:latin typeface="Times New Roman" pitchFamily="18" charset="0"/>
              </a:rPr>
              <a:t>บริการกิจกรรมนิเทศ</a:t>
            </a:r>
            <a:endParaRPr lang="en-US" sz="2000" b="1">
              <a:latin typeface="Times New Roman" pitchFamily="18" charset="0"/>
            </a:endParaRPr>
          </a:p>
          <a:p>
            <a:pPr>
              <a:spcBef>
                <a:spcPct val="50000"/>
              </a:spcBef>
              <a:buFontTx/>
              <a:buChar char="-"/>
            </a:pPr>
            <a:r>
              <a:rPr lang="en-US" sz="2000" b="1">
                <a:latin typeface="Times New Roman" pitchFamily="18" charset="0"/>
              </a:rPr>
              <a:t> </a:t>
            </a:r>
            <a:r>
              <a:rPr lang="th-TH" sz="2000" b="1">
                <a:latin typeface="Times New Roman" pitchFamily="18" charset="0"/>
              </a:rPr>
              <a:t>ประเมินผล</a:t>
            </a:r>
            <a:endParaRPr lang="en-US" sz="2000" b="1">
              <a:latin typeface="Times New Roman" pitchFamily="18" charset="0"/>
            </a:endParaRPr>
          </a:p>
          <a:p>
            <a:pPr>
              <a:spcBef>
                <a:spcPct val="50000"/>
              </a:spcBef>
              <a:buFontTx/>
              <a:buChar char="-"/>
            </a:pPr>
            <a:r>
              <a:rPr lang="en-US" sz="2000" b="1">
                <a:latin typeface="Times New Roman" pitchFamily="18" charset="0"/>
              </a:rPr>
              <a:t> </a:t>
            </a:r>
            <a:r>
              <a:rPr lang="th-TH" sz="2000" b="1">
                <a:latin typeface="Times New Roman" pitchFamily="18" charset="0"/>
              </a:rPr>
              <a:t>จัดทำรายงาน</a:t>
            </a: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3657600" y="2895600"/>
            <a:ext cx="2879725" cy="3170238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000" b="1">
                <a:solidFill>
                  <a:srgbClr val="FF0000"/>
                </a:solidFill>
                <a:latin typeface="Times New Roman" pitchFamily="18" charset="0"/>
              </a:rPr>
              <a:t>รูปแบบ/วิธีการนิเทศ</a:t>
            </a:r>
            <a:endParaRPr lang="en-US" sz="2000" b="1">
              <a:solidFill>
                <a:srgbClr val="FF0000"/>
              </a:solidFill>
              <a:latin typeface="Times New Roman" pitchFamily="18" charset="0"/>
            </a:endParaRPr>
          </a:p>
          <a:p>
            <a:pPr>
              <a:spcBef>
                <a:spcPct val="50000"/>
              </a:spcBef>
              <a:buFontTx/>
              <a:buChar char="-"/>
            </a:pPr>
            <a:r>
              <a:rPr lang="en-US" sz="2000" b="1">
                <a:latin typeface="Times New Roman" pitchFamily="18" charset="0"/>
              </a:rPr>
              <a:t> </a:t>
            </a:r>
            <a:r>
              <a:rPr lang="th-TH" sz="2000" b="1">
                <a:latin typeface="Times New Roman" pitchFamily="18" charset="0"/>
              </a:rPr>
              <a:t>การนิเทศภายใน / ภายนอก</a:t>
            </a:r>
            <a:endParaRPr lang="en-US" sz="2000" b="1">
              <a:latin typeface="Times New Roman" pitchFamily="18" charset="0"/>
            </a:endParaRPr>
          </a:p>
          <a:p>
            <a:pPr>
              <a:spcBef>
                <a:spcPct val="50000"/>
              </a:spcBef>
              <a:buFontTx/>
              <a:buChar char="-"/>
            </a:pPr>
            <a:r>
              <a:rPr lang="en-US" sz="2000" b="1">
                <a:latin typeface="Times New Roman" pitchFamily="18" charset="0"/>
              </a:rPr>
              <a:t> </a:t>
            </a:r>
            <a:r>
              <a:rPr lang="th-TH" sz="2000" b="1">
                <a:latin typeface="Times New Roman" pitchFamily="18" charset="0"/>
              </a:rPr>
              <a:t>การนิเทศแบบคลินิก</a:t>
            </a:r>
            <a:endParaRPr lang="en-US" sz="2000" b="1">
              <a:latin typeface="Times New Roman" pitchFamily="18" charset="0"/>
            </a:endParaRPr>
          </a:p>
          <a:p>
            <a:pPr>
              <a:spcBef>
                <a:spcPct val="50000"/>
              </a:spcBef>
              <a:buFontTx/>
              <a:buChar char="-"/>
            </a:pPr>
            <a:r>
              <a:rPr lang="en-US" sz="2000" b="1">
                <a:latin typeface="Times New Roman" pitchFamily="18" charset="0"/>
              </a:rPr>
              <a:t> </a:t>
            </a:r>
            <a:r>
              <a:rPr lang="th-TH" sz="2000" b="1">
                <a:latin typeface="Times New Roman" pitchFamily="18" charset="0"/>
              </a:rPr>
              <a:t>เครือข่ายนิเทศ</a:t>
            </a:r>
            <a:r>
              <a:rPr lang="en-US" sz="2000" b="1">
                <a:latin typeface="Times New Roman" pitchFamily="18" charset="0"/>
              </a:rPr>
              <a:t> / </a:t>
            </a:r>
            <a:r>
              <a:rPr lang="th-TH" sz="2000" b="1">
                <a:latin typeface="Times New Roman" pitchFamily="18" charset="0"/>
              </a:rPr>
              <a:t>ประชานิเทศ</a:t>
            </a:r>
            <a:endParaRPr lang="en-US" sz="2000" b="1">
              <a:latin typeface="Times New Roman" pitchFamily="18" charset="0"/>
            </a:endParaRPr>
          </a:p>
          <a:p>
            <a:pPr>
              <a:spcBef>
                <a:spcPct val="50000"/>
              </a:spcBef>
              <a:buFontTx/>
              <a:buChar char="-"/>
            </a:pPr>
            <a:r>
              <a:rPr lang="en-US" sz="2000" b="1">
                <a:latin typeface="Times New Roman" pitchFamily="18" charset="0"/>
              </a:rPr>
              <a:t> </a:t>
            </a:r>
            <a:r>
              <a:rPr lang="th-TH" sz="2000" b="1">
                <a:latin typeface="Times New Roman" pitchFamily="18" charset="0"/>
              </a:rPr>
              <a:t>การนิเทศทางไกล / อีเลคทรอนิคส์</a:t>
            </a:r>
            <a:endParaRPr lang="en-US" sz="2000" b="1">
              <a:latin typeface="Times New Roman" pitchFamily="18" charset="0"/>
            </a:endParaRPr>
          </a:p>
          <a:p>
            <a:pPr>
              <a:spcBef>
                <a:spcPct val="50000"/>
              </a:spcBef>
              <a:buFontTx/>
              <a:buChar char="-"/>
            </a:pPr>
            <a:r>
              <a:rPr lang="en-US" sz="2000" b="1">
                <a:latin typeface="Times New Roman" pitchFamily="18" charset="0"/>
              </a:rPr>
              <a:t> </a:t>
            </a:r>
            <a:r>
              <a:rPr lang="th-TH" sz="2000" b="1">
                <a:latin typeface="Times New Roman" pitchFamily="18" charset="0"/>
              </a:rPr>
              <a:t>วิจัยและพัฒนา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th-TH" sz="2000" b="1">
                <a:latin typeface="Times New Roman" pitchFamily="18" charset="0"/>
              </a:rPr>
              <a:t>ฯลฯ</a:t>
            </a: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6477000" y="6248400"/>
            <a:ext cx="1295400" cy="415925"/>
          </a:xfrm>
          <a:prstGeom prst="rect">
            <a:avLst/>
          </a:prstGeom>
          <a:gradFill rotWithShape="1">
            <a:gsLst>
              <a:gs pos="0">
                <a:srgbClr val="008000"/>
              </a:gs>
              <a:gs pos="50000">
                <a:srgbClr val="FFFF99"/>
              </a:gs>
              <a:gs pos="100000">
                <a:srgbClr val="008000"/>
              </a:gs>
            </a:gsLst>
            <a:lin ang="5400000" scaled="1"/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000" b="1">
                <a:solidFill>
                  <a:srgbClr val="000066"/>
                </a:solidFill>
                <a:latin typeface="Times New Roman" pitchFamily="18" charset="0"/>
              </a:rPr>
              <a:t>ข้อมูลย้อนกลับ</a:t>
            </a:r>
          </a:p>
        </p:txBody>
      </p:sp>
      <p:sp>
        <p:nvSpPr>
          <p:cNvPr id="33803" name="Text Box 11"/>
          <p:cNvSpPr txBox="1">
            <a:spLocks noChangeArrowheads="1"/>
          </p:cNvSpPr>
          <p:nvPr/>
        </p:nvSpPr>
        <p:spPr bwMode="auto">
          <a:xfrm>
            <a:off x="3276600" y="6400800"/>
            <a:ext cx="1981200" cy="40005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chemeClr val="hlink"/>
              </a:gs>
              <a:gs pos="100000">
                <a:schemeClr val="bg1"/>
              </a:gs>
            </a:gsLst>
            <a:lin ang="5400000" scaled="1"/>
          </a:gra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h-TH" sz="2000" b="1">
                <a:solidFill>
                  <a:srgbClr val="000066"/>
                </a:solidFill>
                <a:latin typeface="Times New Roman" pitchFamily="18" charset="0"/>
              </a:rPr>
              <a:t>การปรับปรุง</a:t>
            </a:r>
          </a:p>
        </p:txBody>
      </p:sp>
      <p:sp>
        <p:nvSpPr>
          <p:cNvPr id="9228" name="Line 12"/>
          <p:cNvSpPr>
            <a:spLocks noChangeShapeType="1"/>
          </p:cNvSpPr>
          <p:nvPr/>
        </p:nvSpPr>
        <p:spPr bwMode="auto">
          <a:xfrm>
            <a:off x="3200400" y="4495800"/>
            <a:ext cx="431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9229" name="Line 13"/>
          <p:cNvSpPr>
            <a:spLocks noChangeShapeType="1"/>
          </p:cNvSpPr>
          <p:nvPr/>
        </p:nvSpPr>
        <p:spPr bwMode="auto">
          <a:xfrm>
            <a:off x="7162800" y="2438400"/>
            <a:ext cx="0" cy="36734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9230" name="Line 14"/>
          <p:cNvSpPr>
            <a:spLocks noChangeShapeType="1"/>
          </p:cNvSpPr>
          <p:nvPr/>
        </p:nvSpPr>
        <p:spPr bwMode="auto">
          <a:xfrm flipH="1">
            <a:off x="1752600" y="6705600"/>
            <a:ext cx="151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9231" name="Line 15"/>
          <p:cNvSpPr>
            <a:spLocks noChangeShapeType="1"/>
          </p:cNvSpPr>
          <p:nvPr/>
        </p:nvSpPr>
        <p:spPr bwMode="auto">
          <a:xfrm flipV="1">
            <a:off x="1752600" y="6553200"/>
            <a:ext cx="0" cy="127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9232" name="Line 16"/>
          <p:cNvSpPr>
            <a:spLocks noChangeShapeType="1"/>
          </p:cNvSpPr>
          <p:nvPr/>
        </p:nvSpPr>
        <p:spPr bwMode="auto">
          <a:xfrm flipH="1">
            <a:off x="5240338" y="6597650"/>
            <a:ext cx="122396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9233" name="Line 17"/>
          <p:cNvSpPr>
            <a:spLocks noChangeShapeType="1"/>
          </p:cNvSpPr>
          <p:nvPr/>
        </p:nvSpPr>
        <p:spPr bwMode="auto">
          <a:xfrm>
            <a:off x="3141663" y="1916113"/>
            <a:ext cx="2159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9234" name="Line 18"/>
          <p:cNvSpPr>
            <a:spLocks noChangeShapeType="1"/>
          </p:cNvSpPr>
          <p:nvPr/>
        </p:nvSpPr>
        <p:spPr bwMode="auto">
          <a:xfrm>
            <a:off x="5302250" y="1906588"/>
            <a:ext cx="2159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9235" name="Line 19"/>
          <p:cNvSpPr>
            <a:spLocks noChangeShapeType="1"/>
          </p:cNvSpPr>
          <p:nvPr/>
        </p:nvSpPr>
        <p:spPr bwMode="auto">
          <a:xfrm>
            <a:off x="7226300" y="1885950"/>
            <a:ext cx="2159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9236" name="Line 20"/>
          <p:cNvSpPr>
            <a:spLocks noChangeShapeType="1"/>
          </p:cNvSpPr>
          <p:nvPr/>
        </p:nvSpPr>
        <p:spPr bwMode="auto">
          <a:xfrm>
            <a:off x="1476375" y="1906588"/>
            <a:ext cx="2159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865187"/>
          </a:xfrm>
        </p:spPr>
        <p:txBody>
          <a:bodyPr/>
          <a:lstStyle/>
          <a:p>
            <a:pPr>
              <a:defRPr/>
            </a:pPr>
            <a:r>
              <a:rPr lang="th-TH" sz="4000" b="1" smtClean="0">
                <a:solidFill>
                  <a:srgbClr val="FFFF00"/>
                </a:solidFill>
                <a:latin typeface="AngsanaUPC" pitchFamily="18" charset="-34"/>
                <a:cs typeface="AngsanaUPC" pitchFamily="18" charset="-34"/>
              </a:rPr>
              <a:t>วิสัยทัศน์ใหม่ของการนิเทศ </a:t>
            </a:r>
            <a:r>
              <a:rPr lang="en-US" sz="4000" b="1" smtClean="0">
                <a:solidFill>
                  <a:srgbClr val="FFFF00"/>
                </a:solidFill>
                <a:latin typeface="AngsanaUPC" pitchFamily="18" charset="-34"/>
                <a:cs typeface="AngsanaUPC" pitchFamily="18" charset="-34"/>
              </a:rPr>
              <a:t>(New Vision of Supervision)</a:t>
            </a:r>
            <a:endParaRPr lang="th-TH" sz="4000" b="1" smtClean="0">
              <a:solidFill>
                <a:srgbClr val="FFFF00"/>
              </a:solidFill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257800"/>
          </a:xfrm>
        </p:spPr>
        <p:txBody>
          <a:bodyPr/>
          <a:lstStyle/>
          <a:p>
            <a:pPr>
              <a:defRPr/>
            </a:pPr>
            <a:r>
              <a:rPr lang="th-TH" b="1" smtClean="0">
                <a:latin typeface="AngsanaUPC" pitchFamily="18" charset="-34"/>
                <a:cs typeface="AngsanaUPC" pitchFamily="18" charset="-34"/>
              </a:rPr>
              <a:t>วิสัยทัศน์ใหม่ของการนิเทศ  คือ</a:t>
            </a:r>
          </a:p>
          <a:p>
            <a:pPr>
              <a:defRPr/>
            </a:pPr>
            <a:r>
              <a:rPr lang="th-TH" b="1" smtClean="0">
                <a:latin typeface="AngsanaUPC" pitchFamily="18" charset="-34"/>
                <a:cs typeface="AngsanaUPC" pitchFamily="18" charset="-34"/>
              </a:rPr>
              <a:t>เป็นกระกวนการที่ต่อเนื่อง มิใช่เพียงเหตุการณ์</a:t>
            </a:r>
          </a:p>
          <a:p>
            <a:pPr>
              <a:defRPr/>
            </a:pPr>
            <a:r>
              <a:rPr lang="th-TH" b="1" smtClean="0">
                <a:latin typeface="AngsanaUPC" pitchFamily="18" charset="-34"/>
                <a:cs typeface="AngsanaUPC" pitchFamily="18" charset="-34"/>
              </a:rPr>
              <a:t>ผลักดันให้เกิดการขับเคลื่อนภายในระบบการนิเทศ </a:t>
            </a:r>
          </a:p>
          <a:p>
            <a:pPr>
              <a:defRPr/>
            </a:pPr>
            <a:r>
              <a:rPr lang="th-TH" b="1" smtClean="0">
                <a:latin typeface="AngsanaUPC" pitchFamily="18" charset="-34"/>
                <a:cs typeface="AngsanaUPC" pitchFamily="18" charset="-34"/>
              </a:rPr>
              <a:t>เสริมแรงให้เกิดผลลัพธ์ที่มีคุณภาพทุกระดับ</a:t>
            </a:r>
            <a:endParaRPr lang="th-TH" smtClean="0"/>
          </a:p>
        </p:txBody>
      </p:sp>
      <p:pic>
        <p:nvPicPr>
          <p:cNvPr id="10244" name="Picture 2" descr="D:\Data_d\Animations\animations 2\Penguin-01-june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72400" y="5715000"/>
            <a:ext cx="381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2" descr="D:\Data_d\Animations\animations 2\Penguin-01-june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29600" y="5715000"/>
            <a:ext cx="381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763000" cy="684213"/>
          </a:xfrm>
        </p:spPr>
        <p:txBody>
          <a:bodyPr>
            <a:normAutofit/>
          </a:bodyPr>
          <a:lstStyle/>
          <a:p>
            <a:pPr algn="l" eaLnBrk="1" hangingPunct="1">
              <a:defRPr/>
            </a:pPr>
            <a:r>
              <a:rPr lang="th-TH" sz="3600" b="1" smtClean="0"/>
              <a:t>กระบวนการนิเทศแนวใหม่ </a:t>
            </a:r>
            <a:r>
              <a:rPr lang="en-US" sz="2800" smtClean="0"/>
              <a:t>(The Process of Supervision)</a:t>
            </a:r>
            <a:endParaRPr lang="th-TH" sz="2800" smtClean="0"/>
          </a:p>
        </p:txBody>
      </p:sp>
      <p:graphicFrame>
        <p:nvGraphicFramePr>
          <p:cNvPr id="4" name="Diagram 3"/>
          <p:cNvGraphicFramePr/>
          <p:nvPr/>
        </p:nvGraphicFramePr>
        <p:xfrm>
          <a:off x="457200" y="908720"/>
          <a:ext cx="8229600" cy="52174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ipple">
  <a:themeElements>
    <a:clrScheme name="Ripple 1">
      <a:dk1>
        <a:srgbClr val="2B2B85"/>
      </a:dk1>
      <a:lt1>
        <a:srgbClr val="FFFFFF"/>
      </a:lt1>
      <a:dk2>
        <a:srgbClr val="00254A"/>
      </a:dk2>
      <a:lt2>
        <a:srgbClr val="C0C0C0"/>
      </a:lt2>
      <a:accent1>
        <a:srgbClr val="0099FF"/>
      </a:accent1>
      <a:accent2>
        <a:srgbClr val="006699"/>
      </a:accent2>
      <a:accent3>
        <a:srgbClr val="AAACB1"/>
      </a:accent3>
      <a:accent4>
        <a:srgbClr val="DADADA"/>
      </a:accent4>
      <a:accent5>
        <a:srgbClr val="AACAFF"/>
      </a:accent5>
      <a:accent6>
        <a:srgbClr val="005C8A"/>
      </a:accent6>
      <a:hlink>
        <a:srgbClr val="99CCFF"/>
      </a:hlink>
      <a:folHlink>
        <a:srgbClr val="8F8FB5"/>
      </a:folHlink>
    </a:clrScheme>
    <a:fontScheme name="Ripple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Ripple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pple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pple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pple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pple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pple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pple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pple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ipple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1080</TotalTime>
  <Words>3059</Words>
  <Application>Microsoft Office PowerPoint</Application>
  <PresentationFormat>นำเสนอทางหน้าจอ (4:3)</PresentationFormat>
  <Paragraphs>290</Paragraphs>
  <Slides>38</Slides>
  <Notes>1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8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38</vt:i4>
      </vt:variant>
    </vt:vector>
  </HeadingPairs>
  <TitlesOfParts>
    <vt:vector size="47" baseType="lpstr">
      <vt:lpstr>Arial</vt:lpstr>
      <vt:lpstr>Angsana New</vt:lpstr>
      <vt:lpstr>Wingdings</vt:lpstr>
      <vt:lpstr>Calibri</vt:lpstr>
      <vt:lpstr>Cordia New</vt:lpstr>
      <vt:lpstr>SimSun</vt:lpstr>
      <vt:lpstr>Times New Roman</vt:lpstr>
      <vt:lpstr>AngsanaUPC</vt:lpstr>
      <vt:lpstr>Ripple</vt:lpstr>
      <vt:lpstr>การพัฒนาระบบนิเทศ กศน.   ภายใน</vt:lpstr>
      <vt:lpstr>ความหมายของการนิเทศ</vt:lpstr>
      <vt:lpstr>ความเป็นมาของการนิเทศการศึกษา</vt:lpstr>
      <vt:lpstr>ภาพนิ่ง 4</vt:lpstr>
      <vt:lpstr>แนวคิดการนิเทศการศึกษา</vt:lpstr>
      <vt:lpstr>ภาพนิ่ง 6</vt:lpstr>
      <vt:lpstr>ภาพนิ่ง 7</vt:lpstr>
      <vt:lpstr>วิสัยทัศน์ใหม่ของการนิเทศ (New Vision of Supervision)</vt:lpstr>
      <vt:lpstr>กระบวนการนิเทศแนวใหม่ (The Process of Supervision)</vt:lpstr>
      <vt:lpstr>ยุทธศาสตร์ใหม่สำหรับการนิเทศ (New Strategies for Supervision)</vt:lpstr>
      <vt:lpstr>องค์ประกอบการนิเทศแนวใหม่: คุณภาพทุกระดับ</vt:lpstr>
      <vt:lpstr>ลักษณะการนิเทศแบบเกื้อหนุน (Aspects of Supportive Supervision)</vt:lpstr>
      <vt:lpstr>การนิเทศแนวใหม่ : กลไกปฏิรูปการศึกษา </vt:lpstr>
      <vt:lpstr>การพัฒนาคุณภาพ กศน. กับการนิเทศ</vt:lpstr>
      <vt:lpstr>    แนวคิดการพัฒนาคุณภาพ กศน. อย่างต่อเนื่อง</vt:lpstr>
      <vt:lpstr>จุดมุ่งหมายของการนิเทศการศึกษา</vt:lpstr>
      <vt:lpstr>จุดมุ่งหมายการนิเทศแนวใหม่</vt:lpstr>
      <vt:lpstr>รูปแบบการนิเทศการศึกษา</vt:lpstr>
      <vt:lpstr>รูปแบบการนิเทศแนวใหม่</vt:lpstr>
      <vt:lpstr>     การนิเทศแบบคู่สัญญา (Buddy Supervision)</vt:lpstr>
      <vt:lpstr>บทบาทหน้าที่ของผู้นิเทศ</vt:lpstr>
      <vt:lpstr>วิธีและเทคนิคการนิเทศ</vt:lpstr>
      <vt:lpstr>ความหมายของการนิเทศภายใน</vt:lpstr>
      <vt:lpstr>แนวทางการนิเทศภายใน</vt:lpstr>
      <vt:lpstr>การนิเทศภายในแนวใหม่</vt:lpstr>
      <vt:lpstr> วัตถุประสงค์การนิเทศ กศน. ภายใน  </vt:lpstr>
      <vt:lpstr>หลักการนิเทศภายใน</vt:lpstr>
      <vt:lpstr>     หลักการ กศน. ที่ควรคำนึงสำหรับการนิเทศภายใน  </vt:lpstr>
      <vt:lpstr>       ขั้นตอนการพัฒนาระบบการนิเทศ กศน. ภายในสถานศึกษา</vt:lpstr>
      <vt:lpstr>แนวทางการดำเนินงานนิเทศ กศน. </vt:lpstr>
      <vt:lpstr>                          การเตรียมการก่อนการนิเทศภายในสถานศึกษา  </vt:lpstr>
      <vt:lpstr>กระบวนการนิเทศภายในสถานศึกษา กศน.</vt:lpstr>
      <vt:lpstr>      บทบาทและหน้าที่ของผู้บริหารกับการนิเทศภายใน</vt:lpstr>
      <vt:lpstr>       บทบาทและหน้าที่ของบุคลากร ครู ในฐานะผู้นิเทศ</vt:lpstr>
      <vt:lpstr>    บทบาทและหน้าที่ของบุคลากร ครู ในฐานะผู้รับการนิเทศ</vt:lpstr>
      <vt:lpstr>เงื่อนไขการนิเทศภายในที่ประสบความสำเร็จ </vt:lpstr>
      <vt:lpstr>ตัวอย่างเครื่องมือนิเทศภายใน</vt:lpstr>
      <vt:lpstr>แหล่งอ้างอิง</vt:lpstr>
    </vt:vector>
  </TitlesOfParts>
  <Company>Microplus Computer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การพัฒนาระบบนิเทศภายใน</dc:title>
  <dc:creator>Computer</dc:creator>
  <cp:lastModifiedBy>Acer_Nfe</cp:lastModifiedBy>
  <cp:revision>62</cp:revision>
  <dcterms:created xsi:type="dcterms:W3CDTF">2008-08-12T02:14:20Z</dcterms:created>
  <dcterms:modified xsi:type="dcterms:W3CDTF">2011-07-14T06:46:52Z</dcterms:modified>
</cp:coreProperties>
</file>